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6"/>
  </p:notesMasterIdLst>
  <p:sldIdLst>
    <p:sldId id="337" r:id="rId3"/>
    <p:sldId id="257" r:id="rId4"/>
    <p:sldId id="338" r:id="rId5"/>
    <p:sldId id="258" r:id="rId6"/>
    <p:sldId id="342" r:id="rId7"/>
    <p:sldId id="345" r:id="rId8"/>
    <p:sldId id="344" r:id="rId9"/>
    <p:sldId id="259" r:id="rId10"/>
    <p:sldId id="260" r:id="rId11"/>
    <p:sldId id="261" r:id="rId12"/>
    <p:sldId id="262" r:id="rId13"/>
    <p:sldId id="349" r:id="rId14"/>
    <p:sldId id="328" r:id="rId15"/>
    <p:sldId id="263" r:id="rId16"/>
    <p:sldId id="264" r:id="rId17"/>
    <p:sldId id="346" r:id="rId18"/>
    <p:sldId id="350" r:id="rId19"/>
    <p:sldId id="266" r:id="rId20"/>
    <p:sldId id="267" r:id="rId21"/>
    <p:sldId id="268" r:id="rId22"/>
    <p:sldId id="269" r:id="rId23"/>
    <p:sldId id="265" r:id="rId24"/>
    <p:sldId id="280" r:id="rId25"/>
    <p:sldId id="270" r:id="rId26"/>
    <p:sldId id="283" r:id="rId27"/>
    <p:sldId id="329" r:id="rId28"/>
    <p:sldId id="273" r:id="rId29"/>
    <p:sldId id="274" r:id="rId30"/>
    <p:sldId id="275" r:id="rId31"/>
    <p:sldId id="277" r:id="rId32"/>
    <p:sldId id="341" r:id="rId33"/>
    <p:sldId id="278" r:id="rId34"/>
    <p:sldId id="281" r:id="rId35"/>
    <p:sldId id="279" r:id="rId36"/>
    <p:sldId id="282" r:id="rId37"/>
    <p:sldId id="285" r:id="rId38"/>
    <p:sldId id="286" r:id="rId39"/>
    <p:sldId id="287" r:id="rId40"/>
    <p:sldId id="288" r:id="rId41"/>
    <p:sldId id="289" r:id="rId42"/>
    <p:sldId id="290" r:id="rId43"/>
    <p:sldId id="291" r:id="rId44"/>
    <p:sldId id="348"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9FF"/>
    <a:srgbClr val="66FFFF"/>
    <a:srgbClr val="00FFFF"/>
    <a:srgbClr val="0000FF"/>
    <a:srgbClr val="008000"/>
    <a:srgbClr val="FFFF00"/>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04" autoAdjust="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7A3CD-DC4E-40F0-A77B-7C777920B602}" type="datetimeFigureOut">
              <a:rPr lang="it-IT" smtClean="0"/>
              <a:t>16/02/2017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9E6BF-AB81-41C0-A7E5-D5C9915E9C53}" type="slidenum">
              <a:rPr lang="it-IT" smtClean="0"/>
              <a:t>‹N›</a:t>
            </a:fld>
            <a:endParaRPr lang="it-IT"/>
          </a:p>
        </p:txBody>
      </p:sp>
    </p:spTree>
    <p:extLst>
      <p:ext uri="{BB962C8B-B14F-4D97-AF65-F5344CB8AC3E}">
        <p14:creationId xmlns:p14="http://schemas.microsoft.com/office/powerpoint/2010/main" val="359432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Vorrei partire, in questo mio intervento, dalla citazione che abbiamo posto come sottotitolo di questa serie di iniziative, ossia dall’esortazione che Ulisse rivolge ai propri compagni, nel CXXVI dell’</a:t>
            </a:r>
            <a:r>
              <a:rPr lang="it-IT" sz="1200" kern="1200" dirty="0" err="1">
                <a:solidFill>
                  <a:schemeClr val="tx1"/>
                </a:solidFill>
                <a:effectLst/>
                <a:latin typeface="+mn-lt"/>
                <a:ea typeface="+mn-ea"/>
                <a:cs typeface="+mn-cs"/>
              </a:rPr>
              <a:t>Inf</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che è anche il motto del nostro Progetto Archimede</a:t>
            </a:r>
          </a:p>
          <a:p>
            <a:r>
              <a:rPr lang="it-IT" sz="1200" kern="1200" dirty="0">
                <a:solidFill>
                  <a:schemeClr val="tx1"/>
                </a:solidFill>
                <a:effectLst/>
                <a:latin typeface="+mn-lt"/>
                <a:ea typeface="+mn-ea"/>
                <a:cs typeface="+mn-cs"/>
              </a:rPr>
              <a:t>E’ indubbiamente la sete di conoscenza che governa l’indagine dell’uomo sulla realtà che lo circonda. L’uomo è per sua natura curioso, tende a non subire passivamente i fenomeni che accadono nell’Universo. Ed è da questo impulso, da questo desiderio di conoscere cause e modalità che ha preso origine il pensiero scientifico.</a:t>
            </a:r>
          </a:p>
          <a:p>
            <a:r>
              <a:rPr lang="it-IT" sz="1200" kern="1200" dirty="0">
                <a:solidFill>
                  <a:schemeClr val="tx1"/>
                </a:solidFill>
                <a:effectLst/>
                <a:latin typeface="+mn-lt"/>
                <a:ea typeface="+mn-ea"/>
                <a:cs typeface="+mn-cs"/>
              </a:rPr>
              <a:t>Anche noi, nel nostro piccolo, guidati da questa innata curiosità, vogliamo quindi proporvi un percorso incentrato sulla fisica delle particelle, su ciò che costituisce la nostra realtà dal </a:t>
            </a:r>
            <a:r>
              <a:rPr lang="it-IT" sz="1200" kern="1200" dirty="0" err="1">
                <a:solidFill>
                  <a:schemeClr val="tx1"/>
                </a:solidFill>
                <a:effectLst/>
                <a:latin typeface="+mn-lt"/>
                <a:ea typeface="+mn-ea"/>
                <a:cs typeface="+mn-cs"/>
              </a:rPr>
              <a:t>pdv</a:t>
            </a:r>
            <a:r>
              <a:rPr lang="it-IT" sz="1200" kern="1200" dirty="0">
                <a:solidFill>
                  <a:schemeClr val="tx1"/>
                </a:solidFill>
                <a:effectLst/>
                <a:latin typeface="+mn-lt"/>
                <a:ea typeface="+mn-ea"/>
                <a:cs typeface="+mn-cs"/>
              </a:rPr>
              <a:t> microscopico. </a:t>
            </a:r>
          </a:p>
          <a:p>
            <a:r>
              <a:rPr lang="it-IT" sz="1200" kern="1200" dirty="0">
                <a:solidFill>
                  <a:schemeClr val="tx1"/>
                </a:solidFill>
                <a:effectLst/>
                <a:latin typeface="+mn-lt"/>
                <a:ea typeface="+mn-ea"/>
                <a:cs typeface="+mn-cs"/>
              </a:rPr>
              <a:t>La rilevazione del Bosone di </a:t>
            </a:r>
            <a:r>
              <a:rPr lang="it-IT" sz="1200" kern="1200" dirty="0" err="1">
                <a:solidFill>
                  <a:schemeClr val="tx1"/>
                </a:solidFill>
                <a:effectLst/>
                <a:latin typeface="+mn-lt"/>
                <a:ea typeface="+mn-ea"/>
                <a:cs typeface="+mn-cs"/>
              </a:rPr>
              <a:t>Higgs</a:t>
            </a:r>
            <a:r>
              <a:rPr lang="it-IT" sz="1200" kern="1200" dirty="0">
                <a:solidFill>
                  <a:schemeClr val="tx1"/>
                </a:solidFill>
                <a:effectLst/>
                <a:latin typeface="+mn-lt"/>
                <a:ea typeface="+mn-ea"/>
                <a:cs typeface="+mn-cs"/>
              </a:rPr>
              <a:t>, che in un primo momento era “la particella maledetta” e poi è diventata “la particella di Dio”, nell’ormai lontano 2012, ha costituito una notevole conferma della validità di tutto l’edificio che nel corso dei secoli l’uomo ha edificato per rispondere ad uno degli interrogativi più affascinanti, ossia “la natura delle cose”.</a:t>
            </a:r>
          </a:p>
          <a:p>
            <a:r>
              <a:rPr lang="it-IT" sz="1200" kern="1200" dirty="0">
                <a:solidFill>
                  <a:schemeClr val="tx1"/>
                </a:solidFill>
                <a:effectLst/>
                <a:latin typeface="+mn-lt"/>
                <a:ea typeface="+mn-ea"/>
                <a:cs typeface="+mn-cs"/>
              </a:rPr>
              <a:t>Il percorso che vogliamo proporvi, per introdurre l’intervento del prof. Tonelli, si snoda quindi, cronologicamente, attraverso le scoperte, le idee, le intuizioni, che dall’antichità classica arrivano fino all’epoca attuale e che vi daranno qualche idea circa la complessità della struttura dell’infinitamente piccolo, dei paradigmi che la scienza propone per la sua spiegazione.</a:t>
            </a:r>
          </a:p>
          <a:p>
            <a:endParaRPr lang="it-IT" dirty="0"/>
          </a:p>
        </p:txBody>
      </p:sp>
      <p:sp>
        <p:nvSpPr>
          <p:cNvPr id="4" name="Segnaposto numero diapositiva 3"/>
          <p:cNvSpPr>
            <a:spLocks noGrp="1"/>
          </p:cNvSpPr>
          <p:nvPr>
            <p:ph type="sldNum" sz="quarter" idx="10"/>
          </p:nvPr>
        </p:nvSpPr>
        <p:spPr/>
        <p:txBody>
          <a:bodyPr/>
          <a:lstStyle/>
          <a:p>
            <a:fld id="{9169E6BF-AB81-41C0-A7E5-D5C9915E9C53}" type="slidenum">
              <a:rPr lang="it-IT" smtClean="0"/>
              <a:t>1</a:t>
            </a:fld>
            <a:endParaRPr lang="it-IT"/>
          </a:p>
        </p:txBody>
      </p:sp>
    </p:spTree>
    <p:extLst>
      <p:ext uri="{BB962C8B-B14F-4D97-AF65-F5344CB8AC3E}">
        <p14:creationId xmlns:p14="http://schemas.microsoft.com/office/powerpoint/2010/main" val="338476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quantizzazione dell’energia </a:t>
            </a:r>
            <a:r>
              <a:rPr lang="it-IT" dirty="0">
                <a:sym typeface="Wingdings" panose="05000000000000000000" pitchFamily="2" charset="2"/>
              </a:rPr>
              <a:t> quantizzazione dei raggi orbitali</a:t>
            </a:r>
            <a:endParaRPr lang="it-IT" dirty="0"/>
          </a:p>
        </p:txBody>
      </p:sp>
      <p:sp>
        <p:nvSpPr>
          <p:cNvPr id="4" name="Segnaposto numero diapositiva 3"/>
          <p:cNvSpPr>
            <a:spLocks noGrp="1"/>
          </p:cNvSpPr>
          <p:nvPr>
            <p:ph type="sldNum" sz="quarter" idx="10"/>
          </p:nvPr>
        </p:nvSpPr>
        <p:spPr/>
        <p:txBody>
          <a:bodyPr/>
          <a:lstStyle/>
          <a:p>
            <a:fld id="{9169E6BF-AB81-41C0-A7E5-D5C9915E9C53}" type="slidenum">
              <a:rPr lang="it-IT" smtClean="0"/>
              <a:t>22</a:t>
            </a:fld>
            <a:endParaRPr lang="it-IT"/>
          </a:p>
        </p:txBody>
      </p:sp>
    </p:spTree>
    <p:extLst>
      <p:ext uri="{BB962C8B-B14F-4D97-AF65-F5344CB8AC3E}">
        <p14:creationId xmlns:p14="http://schemas.microsoft.com/office/powerpoint/2010/main" val="249092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PAUSA!</a:t>
            </a:r>
          </a:p>
        </p:txBody>
      </p:sp>
      <p:sp>
        <p:nvSpPr>
          <p:cNvPr id="4" name="Segnaposto numero diapositiva 3"/>
          <p:cNvSpPr>
            <a:spLocks noGrp="1"/>
          </p:cNvSpPr>
          <p:nvPr>
            <p:ph type="sldNum" sz="quarter" idx="10"/>
          </p:nvPr>
        </p:nvSpPr>
        <p:spPr/>
        <p:txBody>
          <a:bodyPr/>
          <a:lstStyle/>
          <a:p>
            <a:fld id="{9169E6BF-AB81-41C0-A7E5-D5C9915E9C53}" type="slidenum">
              <a:rPr lang="it-IT" smtClean="0"/>
              <a:t>23</a:t>
            </a:fld>
            <a:endParaRPr lang="it-IT"/>
          </a:p>
        </p:txBody>
      </p:sp>
    </p:spTree>
    <p:extLst>
      <p:ext uri="{BB962C8B-B14F-4D97-AF65-F5344CB8AC3E}">
        <p14:creationId xmlns:p14="http://schemas.microsoft.com/office/powerpoint/2010/main" val="113662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particelle di carica positiva presente in tutti gli elementi</a:t>
            </a:r>
          </a:p>
          <a:p>
            <a:r>
              <a:rPr lang="it-IT" dirty="0"/>
              <a:t>PROTONE </a:t>
            </a:r>
            <a:r>
              <a:rPr lang="it-IT" dirty="0">
                <a:sym typeface="Wingdings" panose="05000000000000000000" pitchFamily="2" charset="2"/>
              </a:rPr>
              <a:t> </a:t>
            </a:r>
            <a:r>
              <a:rPr lang="it-IT" dirty="0" err="1">
                <a:sym typeface="Wingdings" panose="05000000000000000000" pitchFamily="2" charset="2"/>
              </a:rPr>
              <a:t>protos</a:t>
            </a:r>
            <a:endParaRPr lang="it-IT" dirty="0"/>
          </a:p>
        </p:txBody>
      </p:sp>
      <p:sp>
        <p:nvSpPr>
          <p:cNvPr id="4" name="Segnaposto numero diapositiva 3"/>
          <p:cNvSpPr>
            <a:spLocks noGrp="1"/>
          </p:cNvSpPr>
          <p:nvPr>
            <p:ph type="sldNum" sz="quarter" idx="10"/>
          </p:nvPr>
        </p:nvSpPr>
        <p:spPr/>
        <p:txBody>
          <a:bodyPr/>
          <a:lstStyle/>
          <a:p>
            <a:fld id="{9169E6BF-AB81-41C0-A7E5-D5C9915E9C53}" type="slidenum">
              <a:rPr lang="it-IT" smtClean="0"/>
              <a:t>24</a:t>
            </a:fld>
            <a:endParaRPr lang="it-IT"/>
          </a:p>
        </p:txBody>
      </p:sp>
    </p:spTree>
    <p:extLst>
      <p:ext uri="{BB962C8B-B14F-4D97-AF65-F5344CB8AC3E}">
        <p14:creationId xmlns:p14="http://schemas.microsoft.com/office/powerpoint/2010/main" val="382909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introdotta la equivalenza massa energia x poter avere pratica UDM della massa delle </a:t>
            </a:r>
            <a:r>
              <a:rPr lang="it-IT" dirty="0" err="1"/>
              <a:t>partic</a:t>
            </a:r>
            <a:r>
              <a:rPr lang="it-IT" dirty="0"/>
              <a:t> </a:t>
            </a:r>
            <a:r>
              <a:rPr lang="it-IT" dirty="0" err="1"/>
              <a:t>subat</a:t>
            </a:r>
            <a:endParaRPr lang="it-IT" dirty="0"/>
          </a:p>
        </p:txBody>
      </p:sp>
      <p:sp>
        <p:nvSpPr>
          <p:cNvPr id="4" name="Segnaposto numero diapositiva 3"/>
          <p:cNvSpPr>
            <a:spLocks noGrp="1"/>
          </p:cNvSpPr>
          <p:nvPr>
            <p:ph type="sldNum" sz="quarter" idx="10"/>
          </p:nvPr>
        </p:nvSpPr>
        <p:spPr/>
        <p:txBody>
          <a:bodyPr/>
          <a:lstStyle/>
          <a:p>
            <a:fld id="{9169E6BF-AB81-41C0-A7E5-D5C9915E9C53}" type="slidenum">
              <a:rPr lang="it-IT" smtClean="0"/>
              <a:t>26</a:t>
            </a:fld>
            <a:endParaRPr lang="it-IT"/>
          </a:p>
        </p:txBody>
      </p:sp>
    </p:spTree>
    <p:extLst>
      <p:ext uri="{BB962C8B-B14F-4D97-AF65-F5344CB8AC3E}">
        <p14:creationId xmlns:p14="http://schemas.microsoft.com/office/powerpoint/2010/main" val="14379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mette in luce un ulteriore comportamento delle particelle</a:t>
            </a:r>
          </a:p>
        </p:txBody>
      </p:sp>
      <p:sp>
        <p:nvSpPr>
          <p:cNvPr id="4" name="Segnaposto numero diapositiva 3"/>
          <p:cNvSpPr>
            <a:spLocks noGrp="1"/>
          </p:cNvSpPr>
          <p:nvPr>
            <p:ph type="sldNum" sz="quarter" idx="10"/>
          </p:nvPr>
        </p:nvSpPr>
        <p:spPr/>
        <p:txBody>
          <a:bodyPr/>
          <a:lstStyle/>
          <a:p>
            <a:fld id="{9169E6BF-AB81-41C0-A7E5-D5C9915E9C53}" type="slidenum">
              <a:rPr lang="it-IT" smtClean="0"/>
              <a:t>33</a:t>
            </a:fld>
            <a:endParaRPr lang="it-IT"/>
          </a:p>
        </p:txBody>
      </p:sp>
    </p:spTree>
    <p:extLst>
      <p:ext uri="{BB962C8B-B14F-4D97-AF65-F5344CB8AC3E}">
        <p14:creationId xmlns:p14="http://schemas.microsoft.com/office/powerpoint/2010/main" val="175948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interpretazione dei risultati dell’esperimento di SG</a:t>
            </a:r>
          </a:p>
        </p:txBody>
      </p:sp>
      <p:sp>
        <p:nvSpPr>
          <p:cNvPr id="4" name="Segnaposto numero diapositiva 3"/>
          <p:cNvSpPr>
            <a:spLocks noGrp="1"/>
          </p:cNvSpPr>
          <p:nvPr>
            <p:ph type="sldNum" sz="quarter" idx="10"/>
          </p:nvPr>
        </p:nvSpPr>
        <p:spPr/>
        <p:txBody>
          <a:bodyPr/>
          <a:lstStyle/>
          <a:p>
            <a:fld id="{9169E6BF-AB81-41C0-A7E5-D5C9915E9C53}" type="slidenum">
              <a:rPr lang="it-IT" smtClean="0"/>
              <a:t>34</a:t>
            </a:fld>
            <a:endParaRPr lang="it-IT"/>
          </a:p>
        </p:txBody>
      </p:sp>
    </p:spTree>
    <p:extLst>
      <p:ext uri="{BB962C8B-B14F-4D97-AF65-F5344CB8AC3E}">
        <p14:creationId xmlns:p14="http://schemas.microsoft.com/office/powerpoint/2010/main" val="56536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l’intuizione dell’antimateria</a:t>
            </a:r>
          </a:p>
        </p:txBody>
      </p:sp>
      <p:sp>
        <p:nvSpPr>
          <p:cNvPr id="4" name="Segnaposto numero diapositiva 3"/>
          <p:cNvSpPr>
            <a:spLocks noGrp="1"/>
          </p:cNvSpPr>
          <p:nvPr>
            <p:ph type="sldNum" sz="quarter" idx="10"/>
          </p:nvPr>
        </p:nvSpPr>
        <p:spPr/>
        <p:txBody>
          <a:bodyPr/>
          <a:lstStyle/>
          <a:p>
            <a:fld id="{9169E6BF-AB81-41C0-A7E5-D5C9915E9C53}" type="slidenum">
              <a:rPr lang="it-IT" smtClean="0"/>
              <a:t>35</a:t>
            </a:fld>
            <a:endParaRPr lang="it-IT"/>
          </a:p>
        </p:txBody>
      </p:sp>
    </p:spTree>
    <p:extLst>
      <p:ext uri="{BB962C8B-B14F-4D97-AF65-F5344CB8AC3E}">
        <p14:creationId xmlns:p14="http://schemas.microsoft.com/office/powerpoint/2010/main" val="89720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antimateria sempre accoppiata alla materia </a:t>
            </a:r>
          </a:p>
          <a:p>
            <a:r>
              <a:rPr lang="it-IT" dirty="0"/>
              <a:t>Energia permette di far emergere dal «mare» un elettrone che lascia quindi una lacuna di en negativa</a:t>
            </a:r>
          </a:p>
        </p:txBody>
      </p:sp>
      <p:sp>
        <p:nvSpPr>
          <p:cNvPr id="4" name="Segnaposto numero diapositiva 3"/>
          <p:cNvSpPr>
            <a:spLocks noGrp="1"/>
          </p:cNvSpPr>
          <p:nvPr>
            <p:ph type="sldNum" sz="quarter" idx="10"/>
          </p:nvPr>
        </p:nvSpPr>
        <p:spPr/>
        <p:txBody>
          <a:bodyPr/>
          <a:lstStyle/>
          <a:p>
            <a:fld id="{9169E6BF-AB81-41C0-A7E5-D5C9915E9C53}" type="slidenum">
              <a:rPr lang="it-IT" smtClean="0"/>
              <a:t>36</a:t>
            </a:fld>
            <a:endParaRPr lang="it-IT"/>
          </a:p>
        </p:txBody>
      </p:sp>
    </p:spTree>
    <p:extLst>
      <p:ext uri="{BB962C8B-B14F-4D97-AF65-F5344CB8AC3E}">
        <p14:creationId xmlns:p14="http://schemas.microsoft.com/office/powerpoint/2010/main" val="79694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VERSO LA SCOPERTA DEL NEUTRONE</a:t>
            </a:r>
          </a:p>
          <a:p>
            <a:r>
              <a:rPr lang="it-IT" dirty="0"/>
              <a:t>E’ lo studio di una reazione nucleare già osservata a dare info sulla struttura del nucleo</a:t>
            </a:r>
          </a:p>
          <a:p>
            <a:r>
              <a:rPr lang="it-IT" dirty="0"/>
              <a:t>triplice ruolo degli «elettroni nucleari»</a:t>
            </a:r>
          </a:p>
        </p:txBody>
      </p:sp>
      <p:sp>
        <p:nvSpPr>
          <p:cNvPr id="4" name="Segnaposto numero diapositiva 3"/>
          <p:cNvSpPr>
            <a:spLocks noGrp="1"/>
          </p:cNvSpPr>
          <p:nvPr>
            <p:ph type="sldNum" sz="quarter" idx="10"/>
          </p:nvPr>
        </p:nvSpPr>
        <p:spPr/>
        <p:txBody>
          <a:bodyPr/>
          <a:lstStyle/>
          <a:p>
            <a:fld id="{9169E6BF-AB81-41C0-A7E5-D5C9915E9C53}" type="slidenum">
              <a:rPr lang="it-IT" smtClean="0"/>
              <a:t>37</a:t>
            </a:fld>
            <a:endParaRPr lang="it-IT"/>
          </a:p>
        </p:txBody>
      </p:sp>
    </p:spTree>
    <p:extLst>
      <p:ext uri="{BB962C8B-B14F-4D97-AF65-F5344CB8AC3E}">
        <p14:creationId xmlns:p14="http://schemas.microsoft.com/office/powerpoint/2010/main" val="324059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c’è </a:t>
            </a:r>
            <a:r>
              <a:rPr lang="it-IT" dirty="0" err="1"/>
              <a:t>qualcos</a:t>
            </a:r>
            <a:r>
              <a:rPr lang="it-IT" dirty="0"/>
              <a:t>’ altro nel nucleo, ma deve avere carica neutra e massa maggiore di quella dell’elettrone</a:t>
            </a:r>
          </a:p>
          <a:p>
            <a:r>
              <a:rPr lang="it-IT" dirty="0"/>
              <a:t>molto penetrante </a:t>
            </a:r>
            <a:r>
              <a:rPr lang="it-IT" dirty="0" err="1"/>
              <a:t>perchè</a:t>
            </a:r>
            <a:r>
              <a:rPr lang="it-IT" dirty="0"/>
              <a:t> neutra</a:t>
            </a:r>
          </a:p>
        </p:txBody>
      </p:sp>
      <p:sp>
        <p:nvSpPr>
          <p:cNvPr id="4" name="Segnaposto numero diapositiva 3"/>
          <p:cNvSpPr>
            <a:spLocks noGrp="1"/>
          </p:cNvSpPr>
          <p:nvPr>
            <p:ph type="sldNum" sz="quarter" idx="10"/>
          </p:nvPr>
        </p:nvSpPr>
        <p:spPr/>
        <p:txBody>
          <a:bodyPr/>
          <a:lstStyle/>
          <a:p>
            <a:fld id="{9169E6BF-AB81-41C0-A7E5-D5C9915E9C53}" type="slidenum">
              <a:rPr lang="it-IT" smtClean="0"/>
              <a:t>38</a:t>
            </a:fld>
            <a:endParaRPr lang="it-IT"/>
          </a:p>
        </p:txBody>
      </p:sp>
    </p:spTree>
    <p:extLst>
      <p:ext uri="{BB962C8B-B14F-4D97-AF65-F5344CB8AC3E}">
        <p14:creationId xmlns:p14="http://schemas.microsoft.com/office/powerpoint/2010/main" val="384159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filosofia e non scienza</a:t>
            </a:r>
          </a:p>
        </p:txBody>
      </p:sp>
      <p:sp>
        <p:nvSpPr>
          <p:cNvPr id="4" name="Segnaposto numero diapositiva 3"/>
          <p:cNvSpPr>
            <a:spLocks noGrp="1"/>
          </p:cNvSpPr>
          <p:nvPr>
            <p:ph type="sldNum" sz="quarter" idx="10"/>
          </p:nvPr>
        </p:nvSpPr>
        <p:spPr/>
        <p:txBody>
          <a:bodyPr/>
          <a:lstStyle/>
          <a:p>
            <a:fld id="{9169E6BF-AB81-41C0-A7E5-D5C9915E9C53}" type="slidenum">
              <a:rPr lang="it-IT" smtClean="0"/>
              <a:t>4</a:t>
            </a:fld>
            <a:endParaRPr lang="it-IT"/>
          </a:p>
        </p:txBody>
      </p:sp>
    </p:spTree>
    <p:extLst>
      <p:ext uri="{BB962C8B-B14F-4D97-AF65-F5344CB8AC3E}">
        <p14:creationId xmlns:p14="http://schemas.microsoft.com/office/powerpoint/2010/main" val="2007188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neutrino e la scoperta della FORZA NUCLEARE DEBOLE, che spiega la stabilità del neutrone</a:t>
            </a:r>
          </a:p>
          <a:p>
            <a:r>
              <a:rPr lang="it-IT" dirty="0"/>
              <a:t>neutrino per la conservazione della massa secondo Pauli</a:t>
            </a:r>
          </a:p>
        </p:txBody>
      </p:sp>
      <p:sp>
        <p:nvSpPr>
          <p:cNvPr id="4" name="Segnaposto numero diapositiva 3"/>
          <p:cNvSpPr>
            <a:spLocks noGrp="1"/>
          </p:cNvSpPr>
          <p:nvPr>
            <p:ph type="sldNum" sz="quarter" idx="10"/>
          </p:nvPr>
        </p:nvSpPr>
        <p:spPr/>
        <p:txBody>
          <a:bodyPr/>
          <a:lstStyle/>
          <a:p>
            <a:fld id="{9169E6BF-AB81-41C0-A7E5-D5C9915E9C53}" type="slidenum">
              <a:rPr lang="it-IT" smtClean="0"/>
              <a:t>39</a:t>
            </a:fld>
            <a:endParaRPr lang="it-IT"/>
          </a:p>
        </p:txBody>
      </p:sp>
    </p:spTree>
    <p:extLst>
      <p:ext uri="{BB962C8B-B14F-4D97-AF65-F5344CB8AC3E}">
        <p14:creationId xmlns:p14="http://schemas.microsoft.com/office/powerpoint/2010/main" val="1565589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 allora cosa tiene insieme p e n nel nucleo? Cosa vince la repulsione elettrostatica dei p?</a:t>
            </a:r>
          </a:p>
        </p:txBody>
      </p:sp>
      <p:sp>
        <p:nvSpPr>
          <p:cNvPr id="4" name="Segnaposto numero diapositiva 3"/>
          <p:cNvSpPr>
            <a:spLocks noGrp="1"/>
          </p:cNvSpPr>
          <p:nvPr>
            <p:ph type="sldNum" sz="quarter" idx="10"/>
          </p:nvPr>
        </p:nvSpPr>
        <p:spPr/>
        <p:txBody>
          <a:bodyPr/>
          <a:lstStyle/>
          <a:p>
            <a:fld id="{9169E6BF-AB81-41C0-A7E5-D5C9915E9C53}" type="slidenum">
              <a:rPr lang="it-IT" smtClean="0"/>
              <a:t>40</a:t>
            </a:fld>
            <a:endParaRPr lang="it-IT"/>
          </a:p>
        </p:txBody>
      </p:sp>
    </p:spTree>
    <p:extLst>
      <p:ext uri="{BB962C8B-B14F-4D97-AF65-F5344CB8AC3E}">
        <p14:creationId xmlns:p14="http://schemas.microsoft.com/office/powerpoint/2010/main" val="1435287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Yukawa</a:t>
            </a:r>
            <a:r>
              <a:rPr lang="it-IT" dirty="0"/>
              <a:t> </a:t>
            </a:r>
            <a:r>
              <a:rPr lang="it-IT" dirty="0">
                <a:sym typeface="Wingdings" panose="05000000000000000000" pitchFamily="2" charset="2"/>
              </a:rPr>
              <a:t> 150 </a:t>
            </a:r>
            <a:r>
              <a:rPr lang="it-IT" dirty="0" err="1">
                <a:sym typeface="Wingdings" panose="05000000000000000000" pitchFamily="2" charset="2"/>
              </a:rPr>
              <a:t>Mev</a:t>
            </a:r>
            <a:r>
              <a:rPr lang="it-IT" dirty="0">
                <a:sym typeface="Wingdings" panose="05000000000000000000" pitchFamily="2" charset="2"/>
              </a:rPr>
              <a:t>/c^2</a:t>
            </a:r>
            <a:endParaRPr lang="it-IT" dirty="0"/>
          </a:p>
        </p:txBody>
      </p:sp>
      <p:sp>
        <p:nvSpPr>
          <p:cNvPr id="4" name="Segnaposto numero diapositiva 3"/>
          <p:cNvSpPr>
            <a:spLocks noGrp="1"/>
          </p:cNvSpPr>
          <p:nvPr>
            <p:ph type="sldNum" sz="quarter" idx="10"/>
          </p:nvPr>
        </p:nvSpPr>
        <p:spPr/>
        <p:txBody>
          <a:bodyPr/>
          <a:lstStyle/>
          <a:p>
            <a:fld id="{9169E6BF-AB81-41C0-A7E5-D5C9915E9C53}" type="slidenum">
              <a:rPr lang="it-IT" smtClean="0"/>
              <a:t>41</a:t>
            </a:fld>
            <a:endParaRPr lang="it-IT"/>
          </a:p>
        </p:txBody>
      </p:sp>
    </p:spTree>
    <p:extLst>
      <p:ext uri="{BB962C8B-B14F-4D97-AF65-F5344CB8AC3E}">
        <p14:creationId xmlns:p14="http://schemas.microsoft.com/office/powerpoint/2010/main" val="323964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 lui!!</a:t>
            </a:r>
          </a:p>
          <a:p>
            <a:r>
              <a:rPr lang="it-IT" dirty="0"/>
              <a:t>Kaoni sono quelli strani…</a:t>
            </a:r>
          </a:p>
        </p:txBody>
      </p:sp>
      <p:sp>
        <p:nvSpPr>
          <p:cNvPr id="4" name="Segnaposto numero diapositiva 3"/>
          <p:cNvSpPr>
            <a:spLocks noGrp="1"/>
          </p:cNvSpPr>
          <p:nvPr>
            <p:ph type="sldNum" sz="quarter" idx="10"/>
          </p:nvPr>
        </p:nvSpPr>
        <p:spPr/>
        <p:txBody>
          <a:bodyPr/>
          <a:lstStyle/>
          <a:p>
            <a:fld id="{9169E6BF-AB81-41C0-A7E5-D5C9915E9C53}" type="slidenum">
              <a:rPr lang="it-IT" smtClean="0"/>
              <a:t>42</a:t>
            </a:fld>
            <a:endParaRPr lang="it-IT"/>
          </a:p>
        </p:txBody>
      </p:sp>
    </p:spTree>
    <p:extLst>
      <p:ext uri="{BB962C8B-B14F-4D97-AF65-F5344CB8AC3E}">
        <p14:creationId xmlns:p14="http://schemas.microsoft.com/office/powerpoint/2010/main" val="326151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Siamo  nei primi anni ‘50… fine della prima puntata!</a:t>
            </a:r>
          </a:p>
          <a:p>
            <a:r>
              <a:rPr lang="it-IT" dirty="0"/>
              <a:t>RINGRAZIAMENTI</a:t>
            </a:r>
          </a:p>
        </p:txBody>
      </p:sp>
      <p:sp>
        <p:nvSpPr>
          <p:cNvPr id="4" name="Segnaposto numero diapositiva 3"/>
          <p:cNvSpPr>
            <a:spLocks noGrp="1"/>
          </p:cNvSpPr>
          <p:nvPr>
            <p:ph type="sldNum" sz="quarter" idx="10"/>
          </p:nvPr>
        </p:nvSpPr>
        <p:spPr/>
        <p:txBody>
          <a:bodyPr/>
          <a:lstStyle/>
          <a:p>
            <a:fld id="{9169E6BF-AB81-41C0-A7E5-D5C9915E9C53}" type="slidenum">
              <a:rPr lang="it-IT" smtClean="0"/>
              <a:t>43</a:t>
            </a:fld>
            <a:endParaRPr lang="it-IT"/>
          </a:p>
        </p:txBody>
      </p:sp>
    </p:spTree>
    <p:extLst>
      <p:ext uri="{BB962C8B-B14F-4D97-AF65-F5344CB8AC3E}">
        <p14:creationId xmlns:p14="http://schemas.microsoft.com/office/powerpoint/2010/main" val="180009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agli albori della scienza come metodo scientifico</a:t>
            </a:r>
          </a:p>
        </p:txBody>
      </p:sp>
      <p:sp>
        <p:nvSpPr>
          <p:cNvPr id="4" name="Segnaposto numero diapositiva 3"/>
          <p:cNvSpPr>
            <a:spLocks noGrp="1"/>
          </p:cNvSpPr>
          <p:nvPr>
            <p:ph type="sldNum" sz="quarter" idx="10"/>
          </p:nvPr>
        </p:nvSpPr>
        <p:spPr/>
        <p:txBody>
          <a:bodyPr/>
          <a:lstStyle/>
          <a:p>
            <a:fld id="{9169E6BF-AB81-41C0-A7E5-D5C9915E9C53}" type="slidenum">
              <a:rPr lang="it-IT" smtClean="0"/>
              <a:t>6</a:t>
            </a:fld>
            <a:endParaRPr lang="it-IT"/>
          </a:p>
        </p:txBody>
      </p:sp>
    </p:spTree>
    <p:extLst>
      <p:ext uri="{BB962C8B-B14F-4D97-AF65-F5344CB8AC3E}">
        <p14:creationId xmlns:p14="http://schemas.microsoft.com/office/powerpoint/2010/main" val="66536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PARALLELAMENTE </a:t>
            </a:r>
            <a:r>
              <a:rPr lang="it-IT">
                <a:sym typeface="Wingdings" panose="05000000000000000000" pitchFamily="2" charset="2"/>
              </a:rPr>
              <a:t> sviluppo </a:t>
            </a:r>
            <a:r>
              <a:rPr lang="it-IT" dirty="0">
                <a:sym typeface="Wingdings" panose="05000000000000000000" pitchFamily="2" charset="2"/>
              </a:rPr>
              <a:t>della chimica; </a:t>
            </a:r>
            <a:r>
              <a:rPr lang="it-IT" dirty="0"/>
              <a:t>le sostanze sono costituite da «mattoni di base» che si combinano secondo proporzioni definite. </a:t>
            </a:r>
          </a:p>
        </p:txBody>
      </p:sp>
      <p:sp>
        <p:nvSpPr>
          <p:cNvPr id="4" name="Segnaposto numero diapositiva 3"/>
          <p:cNvSpPr>
            <a:spLocks noGrp="1"/>
          </p:cNvSpPr>
          <p:nvPr>
            <p:ph type="sldNum" sz="quarter" idx="10"/>
          </p:nvPr>
        </p:nvSpPr>
        <p:spPr/>
        <p:txBody>
          <a:bodyPr/>
          <a:lstStyle/>
          <a:p>
            <a:fld id="{9169E6BF-AB81-41C0-A7E5-D5C9915E9C53}" type="slidenum">
              <a:rPr lang="it-IT" smtClean="0"/>
              <a:t>8</a:t>
            </a:fld>
            <a:endParaRPr lang="it-IT"/>
          </a:p>
        </p:txBody>
      </p:sp>
    </p:spTree>
    <p:extLst>
      <p:ext uri="{BB962C8B-B14F-4D97-AF65-F5344CB8AC3E}">
        <p14:creationId xmlns:p14="http://schemas.microsoft.com/office/powerpoint/2010/main" val="138247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EINSTEIN </a:t>
            </a:r>
            <a:r>
              <a:rPr lang="it-IT" dirty="0">
                <a:sym typeface="Wingdings" panose="05000000000000000000" pitchFamily="2" charset="2"/>
              </a:rPr>
              <a:t> collegamento del moto browniano all’esistenza degli atomi. </a:t>
            </a:r>
            <a:r>
              <a:rPr lang="it-IT" dirty="0"/>
              <a:t>La misurazione del NA è una prova sperimentale della validità della teoria cinetica ossia della natura particellare della materia</a:t>
            </a:r>
          </a:p>
        </p:txBody>
      </p:sp>
      <p:sp>
        <p:nvSpPr>
          <p:cNvPr id="4" name="Segnaposto numero diapositiva 3"/>
          <p:cNvSpPr>
            <a:spLocks noGrp="1"/>
          </p:cNvSpPr>
          <p:nvPr>
            <p:ph type="sldNum" sz="quarter" idx="10"/>
          </p:nvPr>
        </p:nvSpPr>
        <p:spPr/>
        <p:txBody>
          <a:bodyPr/>
          <a:lstStyle/>
          <a:p>
            <a:fld id="{9169E6BF-AB81-41C0-A7E5-D5C9915E9C53}" type="slidenum">
              <a:rPr lang="it-IT" smtClean="0"/>
              <a:t>9</a:t>
            </a:fld>
            <a:endParaRPr lang="it-IT"/>
          </a:p>
        </p:txBody>
      </p:sp>
    </p:spTree>
    <p:extLst>
      <p:ext uri="{BB962C8B-B14F-4D97-AF65-F5344CB8AC3E}">
        <p14:creationId xmlns:p14="http://schemas.microsoft.com/office/powerpoint/2010/main" val="51311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Che proiettili usiamo?</a:t>
            </a:r>
          </a:p>
        </p:txBody>
      </p:sp>
      <p:sp>
        <p:nvSpPr>
          <p:cNvPr id="4" name="Segnaposto numero diapositiva 3"/>
          <p:cNvSpPr>
            <a:spLocks noGrp="1"/>
          </p:cNvSpPr>
          <p:nvPr>
            <p:ph type="sldNum" sz="quarter" idx="10"/>
          </p:nvPr>
        </p:nvSpPr>
        <p:spPr/>
        <p:txBody>
          <a:bodyPr/>
          <a:lstStyle/>
          <a:p>
            <a:fld id="{9169E6BF-AB81-41C0-A7E5-D5C9915E9C53}" type="slidenum">
              <a:rPr lang="it-IT" smtClean="0"/>
              <a:t>12</a:t>
            </a:fld>
            <a:endParaRPr lang="it-IT"/>
          </a:p>
        </p:txBody>
      </p:sp>
    </p:spTree>
    <p:extLst>
      <p:ext uri="{BB962C8B-B14F-4D97-AF65-F5344CB8AC3E}">
        <p14:creationId xmlns:p14="http://schemas.microsoft.com/office/powerpoint/2010/main" val="418305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 critiche pesanti!</a:t>
            </a:r>
          </a:p>
          <a:p>
            <a:r>
              <a:rPr lang="it-IT" dirty="0"/>
              <a:t>tempo di caduta circa 1 miliardesimo di secondo</a:t>
            </a:r>
          </a:p>
        </p:txBody>
      </p:sp>
      <p:sp>
        <p:nvSpPr>
          <p:cNvPr id="4" name="Segnaposto numero diapositiva 3"/>
          <p:cNvSpPr>
            <a:spLocks noGrp="1"/>
          </p:cNvSpPr>
          <p:nvPr>
            <p:ph type="sldNum" sz="quarter" idx="10"/>
          </p:nvPr>
        </p:nvSpPr>
        <p:spPr/>
        <p:txBody>
          <a:bodyPr/>
          <a:lstStyle/>
          <a:p>
            <a:fld id="{9169E6BF-AB81-41C0-A7E5-D5C9915E9C53}" type="slidenum">
              <a:rPr lang="it-IT" smtClean="0"/>
              <a:t>15</a:t>
            </a:fld>
            <a:endParaRPr lang="it-IT"/>
          </a:p>
        </p:txBody>
      </p:sp>
    </p:spTree>
    <p:extLst>
      <p:ext uri="{BB962C8B-B14F-4D97-AF65-F5344CB8AC3E}">
        <p14:creationId xmlns:p14="http://schemas.microsoft.com/office/powerpoint/2010/main" val="406150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 leggi empiriche</a:t>
            </a:r>
          </a:p>
        </p:txBody>
      </p:sp>
      <p:sp>
        <p:nvSpPr>
          <p:cNvPr id="4" name="Segnaposto numero diapositiva 3"/>
          <p:cNvSpPr>
            <a:spLocks noGrp="1"/>
          </p:cNvSpPr>
          <p:nvPr>
            <p:ph type="sldNum" sz="quarter" idx="10"/>
          </p:nvPr>
        </p:nvSpPr>
        <p:spPr/>
        <p:txBody>
          <a:bodyPr/>
          <a:lstStyle/>
          <a:p>
            <a:fld id="{9169E6BF-AB81-41C0-A7E5-D5C9915E9C53}" type="slidenum">
              <a:rPr lang="it-IT" smtClean="0"/>
              <a:t>18</a:t>
            </a:fld>
            <a:endParaRPr lang="it-IT"/>
          </a:p>
        </p:txBody>
      </p:sp>
    </p:spTree>
    <p:extLst>
      <p:ext uri="{BB962C8B-B14F-4D97-AF65-F5344CB8AC3E}">
        <p14:creationId xmlns:p14="http://schemas.microsoft.com/office/powerpoint/2010/main" val="10521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conferma della quantizzazione dell’energia</a:t>
            </a:r>
          </a:p>
        </p:txBody>
      </p:sp>
      <p:sp>
        <p:nvSpPr>
          <p:cNvPr id="4" name="Segnaposto numero diapositiva 3"/>
          <p:cNvSpPr>
            <a:spLocks noGrp="1"/>
          </p:cNvSpPr>
          <p:nvPr>
            <p:ph type="sldNum" sz="quarter" idx="10"/>
          </p:nvPr>
        </p:nvSpPr>
        <p:spPr/>
        <p:txBody>
          <a:bodyPr/>
          <a:lstStyle/>
          <a:p>
            <a:fld id="{9169E6BF-AB81-41C0-A7E5-D5C9915E9C53}" type="slidenum">
              <a:rPr lang="it-IT" smtClean="0"/>
              <a:t>20</a:t>
            </a:fld>
            <a:endParaRPr lang="it-IT"/>
          </a:p>
        </p:txBody>
      </p:sp>
    </p:spTree>
    <p:extLst>
      <p:ext uri="{BB962C8B-B14F-4D97-AF65-F5344CB8AC3E}">
        <p14:creationId xmlns:p14="http://schemas.microsoft.com/office/powerpoint/2010/main" val="225824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2130425"/>
            <a:ext cx="8640960" cy="1470025"/>
          </a:xfrm>
        </p:spPr>
        <p:txBody>
          <a:bodyPr/>
          <a:lstStyle/>
          <a:p>
            <a:r>
              <a:rPr lang="it-IT"/>
              <a:t>Fare clic per modificare lo stile del titolo</a:t>
            </a:r>
          </a:p>
        </p:txBody>
      </p:sp>
      <p:sp>
        <p:nvSpPr>
          <p:cNvPr id="3" name="Sottotitolo 2"/>
          <p:cNvSpPr>
            <a:spLocks noGrp="1"/>
          </p:cNvSpPr>
          <p:nvPr>
            <p:ph type="subTitle" idx="1"/>
          </p:nvPr>
        </p:nvSpPr>
        <p:spPr>
          <a:xfrm>
            <a:off x="251520" y="3886200"/>
            <a:ext cx="8640960" cy="622920"/>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p:txBody>
          <a:bodyPr/>
          <a:lstStyle/>
          <a:p>
            <a:r>
              <a:rPr lang="it-IT" dirty="0"/>
              <a:t>Prof. Francesco Maria Cardano</a:t>
            </a:r>
          </a:p>
          <a:p>
            <a:r>
              <a:rPr lang="it-IT" dirty="0"/>
              <a:t>Prof. Francesco Zampieri</a:t>
            </a:r>
          </a:p>
          <a:p>
            <a:r>
              <a:rPr lang="it-IT" dirty="0"/>
              <a:t>I.S.I.S.S. Marco Casagrande</a:t>
            </a:r>
          </a:p>
        </p:txBody>
      </p:sp>
      <p:sp>
        <p:nvSpPr>
          <p:cNvPr id="6" name="Segnaposto numero diapositiva 5"/>
          <p:cNvSpPr>
            <a:spLocks noGrp="1"/>
          </p:cNvSpPr>
          <p:nvPr>
            <p:ph type="sldNum" sz="quarter" idx="12"/>
          </p:nvPr>
        </p:nvSpPr>
        <p:spPr/>
        <p:txBody>
          <a:bodyPr/>
          <a:lstStyle/>
          <a:p>
            <a:r>
              <a:rPr lang="it-IT" dirty="0"/>
              <a:t>La fisica delle particelle elementari</a:t>
            </a:r>
          </a:p>
          <a:p>
            <a:fld id="{E7A41E1B-4F70-4964-A407-84C68BE8251C}"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a:xfrm>
            <a:off x="251520" y="1052737"/>
            <a:ext cx="8640960" cy="4896544"/>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Pieve di Soligo, Auditorium Battistella Moccia, 16/02/2017</a:t>
            </a:r>
          </a:p>
        </p:txBody>
      </p:sp>
      <p:sp>
        <p:nvSpPr>
          <p:cNvPr id="5" name="Segnaposto piè di pagina 4"/>
          <p:cNvSpPr>
            <a:spLocks noGrp="1"/>
          </p:cNvSpPr>
          <p:nvPr>
            <p:ph type="ftr" sz="quarter" idx="11"/>
          </p:nvPr>
        </p:nvSpPr>
        <p:spPr/>
        <p:txBody>
          <a:bodyPr/>
          <a:lstStyle/>
          <a:p>
            <a:r>
              <a:rPr lang="it-IT"/>
              <a:t>Prof. Francesco Maria Cardano Prof. Francesco Zampieri I.S.I.S.S. Marco Casagrande</a:t>
            </a:r>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Pieve di Soligo, Auditorium Battistella Moccia, 16/02/2017</a:t>
            </a:r>
          </a:p>
        </p:txBody>
      </p:sp>
      <p:sp>
        <p:nvSpPr>
          <p:cNvPr id="5" name="Segnaposto piè di pagina 4"/>
          <p:cNvSpPr>
            <a:spLocks noGrp="1"/>
          </p:cNvSpPr>
          <p:nvPr>
            <p:ph type="ftr" sz="quarter" idx="11"/>
          </p:nvPr>
        </p:nvSpPr>
        <p:spPr/>
        <p:txBody>
          <a:bodyPr/>
          <a:lstStyle/>
          <a:p>
            <a:r>
              <a:rPr lang="it-IT"/>
              <a:t>Prof. Francesco Maria Cardano Prof. Francesco Zampieri I.S.I.S.S. Marco Casagrande</a:t>
            </a:r>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2130425"/>
            <a:ext cx="8640960" cy="1470025"/>
          </a:xfrm>
        </p:spPr>
        <p:txBody>
          <a:bodyPr/>
          <a:lstStyle/>
          <a:p>
            <a:r>
              <a:rPr lang="it-IT"/>
              <a:t>Fare clic per modificare lo stile del titolo</a:t>
            </a:r>
          </a:p>
        </p:txBody>
      </p:sp>
      <p:sp>
        <p:nvSpPr>
          <p:cNvPr id="3" name="Sottotitolo 2"/>
          <p:cNvSpPr>
            <a:spLocks noGrp="1"/>
          </p:cNvSpPr>
          <p:nvPr>
            <p:ph type="subTitle" idx="1"/>
          </p:nvPr>
        </p:nvSpPr>
        <p:spPr>
          <a:xfrm>
            <a:off x="251520" y="3886200"/>
            <a:ext cx="8640960" cy="622920"/>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p:txBody>
          <a:bodyPr/>
          <a:lstStyle/>
          <a:p>
            <a:r>
              <a:rPr lang="it-IT"/>
              <a:t>Prof. Francesco Maria Cardano Prof. Francesco Zampieri I.S.I.S.S. Marco Casagrande</a:t>
            </a:r>
            <a:endParaRPr lang="it-IT" dirty="0"/>
          </a:p>
        </p:txBody>
      </p:sp>
      <p:sp>
        <p:nvSpPr>
          <p:cNvPr id="8"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831633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98478"/>
          </a:xfrm>
        </p:spPr>
        <p:txBody>
          <a:bodyPr/>
          <a:lstStyle/>
          <a:p>
            <a:r>
              <a:rPr lang="it-IT" dirty="0"/>
              <a:t>Fare clic per modificare lo stile del titolo</a:t>
            </a:r>
          </a:p>
        </p:txBody>
      </p:sp>
      <p:sp>
        <p:nvSpPr>
          <p:cNvPr id="4" name="Segnaposto data 3"/>
          <p:cNvSpPr>
            <a:spLocks noGrp="1"/>
          </p:cNvSpPr>
          <p:nvPr>
            <p:ph type="dt" sz="half" idx="10"/>
          </p:nvPr>
        </p:nvSpPr>
        <p:spPr>
          <a:xfrm>
            <a:off x="234993" y="6192688"/>
            <a:ext cx="1456687"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491880" y="6192688"/>
            <a:ext cx="2160240" cy="548680"/>
          </a:xfrm>
        </p:spPr>
        <p:txBody>
          <a:bodyPr/>
          <a:lstStyle/>
          <a:p>
            <a:r>
              <a:rPr lang="it-IT"/>
              <a:t>Prof. Francesco Maria Cardano Prof. Francesco Zampieri I.S.I.S.S. Marco Casagrande</a:t>
            </a:r>
            <a:endParaRPr lang="it-IT" dirty="0"/>
          </a:p>
        </p:txBody>
      </p:sp>
      <p:sp>
        <p:nvSpPr>
          <p:cNvPr id="7"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1555781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Pieve di Soligo, Auditorium Battistella Moccia, 16/02/2017</a:t>
            </a:r>
          </a:p>
        </p:txBody>
      </p:sp>
      <p:sp>
        <p:nvSpPr>
          <p:cNvPr id="5" name="Segnaposto piè di pagina 4"/>
          <p:cNvSpPr>
            <a:spLocks noGrp="1"/>
          </p:cNvSpPr>
          <p:nvPr>
            <p:ph type="ftr" sz="quarter" idx="11"/>
          </p:nvPr>
        </p:nvSpPr>
        <p:spPr/>
        <p:txBody>
          <a:bodyPr/>
          <a:lstStyle/>
          <a:p>
            <a:r>
              <a:rPr lang="it-IT"/>
              <a:t>Prof. Francesco Maria Cardano Prof. Francesco Zampieri I.S.I.S.S. Marco Casagrande</a:t>
            </a:r>
          </a:p>
        </p:txBody>
      </p:sp>
      <p:sp>
        <p:nvSpPr>
          <p:cNvPr id="7"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201570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Pieve di Soligo, Auditorium Battistella Moccia, 16/02/2017</a:t>
            </a:r>
          </a:p>
        </p:txBody>
      </p:sp>
      <p:sp>
        <p:nvSpPr>
          <p:cNvPr id="6" name="Segnaposto piè di pagina 5"/>
          <p:cNvSpPr>
            <a:spLocks noGrp="1"/>
          </p:cNvSpPr>
          <p:nvPr>
            <p:ph type="ftr" sz="quarter" idx="11"/>
          </p:nvPr>
        </p:nvSpPr>
        <p:spPr/>
        <p:txBody>
          <a:bodyPr/>
          <a:lstStyle/>
          <a:p>
            <a:r>
              <a:rPr lang="it-IT"/>
              <a:t>Prof. Francesco Maria Cardano Prof. Francesco Zampieri I.S.I.S.S. Marco Casagrande</a:t>
            </a:r>
          </a:p>
        </p:txBody>
      </p:sp>
      <p:sp>
        <p:nvSpPr>
          <p:cNvPr id="8"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3753665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Pieve di Soligo, Auditorium Battistella Moccia, 16/02/2017</a:t>
            </a:r>
          </a:p>
        </p:txBody>
      </p:sp>
      <p:sp>
        <p:nvSpPr>
          <p:cNvPr id="8" name="Segnaposto piè di pagina 7"/>
          <p:cNvSpPr>
            <a:spLocks noGrp="1"/>
          </p:cNvSpPr>
          <p:nvPr>
            <p:ph type="ftr" sz="quarter" idx="11"/>
          </p:nvPr>
        </p:nvSpPr>
        <p:spPr/>
        <p:txBody>
          <a:bodyPr/>
          <a:lstStyle/>
          <a:p>
            <a:r>
              <a:rPr lang="it-IT"/>
              <a:t>Prof. Francesco Maria Cardano Prof. Francesco Zampieri I.S.I.S.S. Marco Casagrande</a:t>
            </a:r>
          </a:p>
        </p:txBody>
      </p:sp>
      <p:sp>
        <p:nvSpPr>
          <p:cNvPr id="10" name="Segnaposto numero diapositiva 5"/>
          <p:cNvSpPr>
            <a:spLocks noGrp="1"/>
          </p:cNvSpPr>
          <p:nvPr>
            <p:ph type="sldNum" sz="quarter" idx="12"/>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1712737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Pieve di Soligo, Auditorium Battistella Moccia, 16/02/2017</a:t>
            </a:r>
          </a:p>
        </p:txBody>
      </p:sp>
      <p:sp>
        <p:nvSpPr>
          <p:cNvPr id="4" name="Segnaposto piè di pagina 3"/>
          <p:cNvSpPr>
            <a:spLocks noGrp="1"/>
          </p:cNvSpPr>
          <p:nvPr>
            <p:ph type="ftr" sz="quarter" idx="11"/>
          </p:nvPr>
        </p:nvSpPr>
        <p:spPr/>
        <p:txBody>
          <a:bodyPr/>
          <a:lstStyle/>
          <a:p>
            <a:r>
              <a:rPr lang="it-IT"/>
              <a:t>Prof. Francesco Maria Cardano Prof. Francesco Zampieri I.S.I.S.S. Marco Casagrande</a:t>
            </a:r>
          </a:p>
        </p:txBody>
      </p:sp>
      <p:sp>
        <p:nvSpPr>
          <p:cNvPr id="6"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42048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Pieve di Soligo, Auditorium Battistella Moccia, 16/02/2017</a:t>
            </a:r>
          </a:p>
        </p:txBody>
      </p:sp>
      <p:sp>
        <p:nvSpPr>
          <p:cNvPr id="3" name="Segnaposto piè di pagina 2"/>
          <p:cNvSpPr>
            <a:spLocks noGrp="1"/>
          </p:cNvSpPr>
          <p:nvPr>
            <p:ph type="ftr" sz="quarter" idx="11"/>
          </p:nvPr>
        </p:nvSpPr>
        <p:spPr/>
        <p:txBody>
          <a:bodyPr/>
          <a:lstStyle/>
          <a:p>
            <a:r>
              <a:rPr lang="it-IT"/>
              <a:t>Prof. Francesco Maria Cardano Prof. Francesco Zampieri I.S.I.S.S. Marco Casagrande</a:t>
            </a:r>
          </a:p>
        </p:txBody>
      </p:sp>
      <p:sp>
        <p:nvSpPr>
          <p:cNvPr id="5"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234622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Pieve di Soligo, Auditorium Battistella Moccia, 16/02/2017</a:t>
            </a:r>
          </a:p>
        </p:txBody>
      </p:sp>
      <p:sp>
        <p:nvSpPr>
          <p:cNvPr id="6" name="Segnaposto piè di pagina 5"/>
          <p:cNvSpPr>
            <a:spLocks noGrp="1"/>
          </p:cNvSpPr>
          <p:nvPr>
            <p:ph type="ftr" sz="quarter" idx="11"/>
          </p:nvPr>
        </p:nvSpPr>
        <p:spPr/>
        <p:txBody>
          <a:bodyPr/>
          <a:lstStyle/>
          <a:p>
            <a:r>
              <a:rPr lang="it-IT"/>
              <a:t>Prof. Francesco Maria Cardano Prof. Francesco Zampieri I.S.I.S.S. Marco Casagrande</a:t>
            </a:r>
          </a:p>
        </p:txBody>
      </p:sp>
      <p:sp>
        <p:nvSpPr>
          <p:cNvPr id="8"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383441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98478"/>
          </a:xfrm>
        </p:spPr>
        <p:txBody>
          <a:bodyPr/>
          <a:lstStyle/>
          <a:p>
            <a:r>
              <a:rPr lang="it-IT" dirty="0"/>
              <a:t>Fare clic per modificare lo stile del titolo</a:t>
            </a:r>
          </a:p>
        </p:txBody>
      </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6" name="Segnaposto numero diapositiva 5"/>
          <p:cNvSpPr>
            <a:spLocks noGrp="1"/>
          </p:cNvSpPr>
          <p:nvPr>
            <p:ph type="sldNum" sz="quarter" idx="12"/>
          </p:nvPr>
        </p:nvSpPr>
        <p:spPr>
          <a:xfrm>
            <a:off x="6012160" y="6192688"/>
            <a:ext cx="2880320" cy="548680"/>
          </a:xfrm>
        </p:spPr>
        <p:txBody>
          <a:bodyPr/>
          <a:lstStyle/>
          <a:p>
            <a:r>
              <a:rPr lang="it-IT" dirty="0"/>
              <a:t>La fisica delle particelle elementari</a:t>
            </a:r>
          </a:p>
          <a:p>
            <a:fld id="{E7A41E1B-4F70-4964-A407-84C68BE8251C}" type="slidenum">
              <a:rPr lang="it-IT" smtClean="0"/>
              <a:pPr/>
              <a:t>‹N›</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Pieve di Soligo, Auditorium Battistella Moccia, 16/02/2017</a:t>
            </a:r>
          </a:p>
        </p:txBody>
      </p:sp>
      <p:sp>
        <p:nvSpPr>
          <p:cNvPr id="6" name="Segnaposto piè di pagina 5"/>
          <p:cNvSpPr>
            <a:spLocks noGrp="1"/>
          </p:cNvSpPr>
          <p:nvPr>
            <p:ph type="ftr" sz="quarter" idx="11"/>
          </p:nvPr>
        </p:nvSpPr>
        <p:spPr/>
        <p:txBody>
          <a:bodyPr/>
          <a:lstStyle/>
          <a:p>
            <a:r>
              <a:rPr lang="it-IT"/>
              <a:t>Prof. Francesco Maria Cardano Prof. Francesco Zampieri I.S.I.S.S. Marco Casagrande</a:t>
            </a:r>
          </a:p>
        </p:txBody>
      </p:sp>
      <p:sp>
        <p:nvSpPr>
          <p:cNvPr id="8"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362092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a:xfrm>
            <a:off x="251520" y="1052737"/>
            <a:ext cx="8640960" cy="4896544"/>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Pieve di Soligo, Auditorium Battistella Moccia, 16/02/2017</a:t>
            </a:r>
          </a:p>
        </p:txBody>
      </p:sp>
      <p:sp>
        <p:nvSpPr>
          <p:cNvPr id="5" name="Segnaposto piè di pagina 4"/>
          <p:cNvSpPr>
            <a:spLocks noGrp="1"/>
          </p:cNvSpPr>
          <p:nvPr>
            <p:ph type="ftr" sz="quarter" idx="11"/>
          </p:nvPr>
        </p:nvSpPr>
        <p:spPr/>
        <p:txBody>
          <a:bodyPr/>
          <a:lstStyle/>
          <a:p>
            <a:r>
              <a:rPr lang="it-IT"/>
              <a:t>Prof. Francesco Maria Cardano Prof. Francesco Zampieri I.S.I.S.S. Marco Casagrande</a:t>
            </a:r>
          </a:p>
        </p:txBody>
      </p:sp>
      <p:sp>
        <p:nvSpPr>
          <p:cNvPr id="7"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121512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Pieve di Soligo, Auditorium Battistella Moccia, 16/02/2017</a:t>
            </a:r>
          </a:p>
        </p:txBody>
      </p:sp>
      <p:sp>
        <p:nvSpPr>
          <p:cNvPr id="5" name="Segnaposto piè di pagina 4"/>
          <p:cNvSpPr>
            <a:spLocks noGrp="1"/>
          </p:cNvSpPr>
          <p:nvPr>
            <p:ph type="ftr" sz="quarter" idx="11"/>
          </p:nvPr>
        </p:nvSpPr>
        <p:spPr/>
        <p:txBody>
          <a:bodyPr/>
          <a:lstStyle/>
          <a:p>
            <a:r>
              <a:rPr lang="it-IT"/>
              <a:t>Prof. Francesco Maria Cardano Prof. Francesco Zampieri I.S.I.S.S. Marco Casagrande</a:t>
            </a:r>
          </a:p>
        </p:txBody>
      </p:sp>
      <p:sp>
        <p:nvSpPr>
          <p:cNvPr id="7"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Tree>
    <p:extLst>
      <p:ext uri="{BB962C8B-B14F-4D97-AF65-F5344CB8AC3E}">
        <p14:creationId xmlns:p14="http://schemas.microsoft.com/office/powerpoint/2010/main" val="226054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Pieve di Soligo, Auditorium Battistella Moccia, 16/02/2017</a:t>
            </a:r>
          </a:p>
        </p:txBody>
      </p:sp>
      <p:sp>
        <p:nvSpPr>
          <p:cNvPr id="5" name="Segnaposto piè di pagina 4"/>
          <p:cNvSpPr>
            <a:spLocks noGrp="1"/>
          </p:cNvSpPr>
          <p:nvPr>
            <p:ph type="ftr" sz="quarter" idx="11"/>
          </p:nvPr>
        </p:nvSpPr>
        <p:spPr/>
        <p:txBody>
          <a:bodyPr/>
          <a:lstStyle/>
          <a:p>
            <a:r>
              <a:rPr lang="it-IT"/>
              <a:t>Prof. Francesco Maria Cardano Prof. Francesco Zampieri I.S.I.S.S. Marco Casagrande</a:t>
            </a:r>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Pieve di Soligo, Auditorium Battistella Moccia, 16/02/2017</a:t>
            </a:r>
          </a:p>
        </p:txBody>
      </p:sp>
      <p:sp>
        <p:nvSpPr>
          <p:cNvPr id="6" name="Segnaposto piè di pagina 5"/>
          <p:cNvSpPr>
            <a:spLocks noGrp="1"/>
          </p:cNvSpPr>
          <p:nvPr>
            <p:ph type="ftr" sz="quarter" idx="11"/>
          </p:nvPr>
        </p:nvSpPr>
        <p:spPr/>
        <p:txBody>
          <a:bodyPr/>
          <a:lstStyle/>
          <a:p>
            <a:r>
              <a:rPr lang="it-IT"/>
              <a:t>Prof. Francesco Maria Cardano Prof. Francesco Zampieri I.S.I.S.S. Marco Casagrande</a:t>
            </a:r>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Pieve di Soligo, Auditorium Battistella Moccia, 16/02/2017</a:t>
            </a:r>
          </a:p>
        </p:txBody>
      </p:sp>
      <p:sp>
        <p:nvSpPr>
          <p:cNvPr id="8" name="Segnaposto piè di pagina 7"/>
          <p:cNvSpPr>
            <a:spLocks noGrp="1"/>
          </p:cNvSpPr>
          <p:nvPr>
            <p:ph type="ftr" sz="quarter" idx="11"/>
          </p:nvPr>
        </p:nvSpPr>
        <p:spPr/>
        <p:txBody>
          <a:bodyPr/>
          <a:lstStyle/>
          <a:p>
            <a:r>
              <a:rPr lang="it-IT"/>
              <a:t>Prof. Francesco Maria Cardano Prof. Francesco Zampieri I.S.I.S.S. Marco Casagrande</a:t>
            </a:r>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Pieve di Soligo, Auditorium Battistella Moccia, 16/02/2017</a:t>
            </a:r>
          </a:p>
        </p:txBody>
      </p:sp>
      <p:sp>
        <p:nvSpPr>
          <p:cNvPr id="4" name="Segnaposto piè di pagina 3"/>
          <p:cNvSpPr>
            <a:spLocks noGrp="1"/>
          </p:cNvSpPr>
          <p:nvPr>
            <p:ph type="ftr" sz="quarter" idx="11"/>
          </p:nvPr>
        </p:nvSpPr>
        <p:spPr/>
        <p:txBody>
          <a:bodyPr/>
          <a:lstStyle/>
          <a:p>
            <a:r>
              <a:rPr lang="it-IT"/>
              <a:t>Prof. Francesco Maria Cardano Prof. Francesco Zampieri I.S.I.S.S. Marco Casagrande</a:t>
            </a:r>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Pieve di Soligo, Auditorium Battistella Moccia, 16/02/2017</a:t>
            </a:r>
          </a:p>
        </p:txBody>
      </p:sp>
      <p:sp>
        <p:nvSpPr>
          <p:cNvPr id="3" name="Segnaposto piè di pagina 2"/>
          <p:cNvSpPr>
            <a:spLocks noGrp="1"/>
          </p:cNvSpPr>
          <p:nvPr>
            <p:ph type="ftr" sz="quarter" idx="11"/>
          </p:nvPr>
        </p:nvSpPr>
        <p:spPr/>
        <p:txBody>
          <a:bodyPr/>
          <a:lstStyle/>
          <a:p>
            <a:r>
              <a:rPr lang="it-IT"/>
              <a:t>Prof. Francesco Maria Cardano Prof. Francesco Zampieri I.S.I.S.S. Marco Casagrande</a:t>
            </a:r>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Pieve di Soligo, Auditorium Battistella Moccia, 16/02/2017</a:t>
            </a:r>
          </a:p>
        </p:txBody>
      </p:sp>
      <p:sp>
        <p:nvSpPr>
          <p:cNvPr id="6" name="Segnaposto piè di pagina 5"/>
          <p:cNvSpPr>
            <a:spLocks noGrp="1"/>
          </p:cNvSpPr>
          <p:nvPr>
            <p:ph type="ftr" sz="quarter" idx="11"/>
          </p:nvPr>
        </p:nvSpPr>
        <p:spPr/>
        <p:txBody>
          <a:bodyPr/>
          <a:lstStyle/>
          <a:p>
            <a:r>
              <a:rPr lang="it-IT"/>
              <a:t>Prof. Francesco Maria Cardano Prof. Francesco Zampieri I.S.I.S.S. Marco Casagrande</a:t>
            </a:r>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Pieve di Soligo, Auditorium Battistella Moccia, 16/02/2017</a:t>
            </a:r>
          </a:p>
        </p:txBody>
      </p:sp>
      <p:sp>
        <p:nvSpPr>
          <p:cNvPr id="6" name="Segnaposto piè di pagina 5"/>
          <p:cNvSpPr>
            <a:spLocks noGrp="1"/>
          </p:cNvSpPr>
          <p:nvPr>
            <p:ph type="ftr" sz="quarter" idx="11"/>
          </p:nvPr>
        </p:nvSpPr>
        <p:spPr/>
        <p:txBody>
          <a:bodyPr/>
          <a:lstStyle/>
          <a:p>
            <a:r>
              <a:rPr lang="it-IT"/>
              <a:t>Prof. Francesco Maria Cardano Prof. Francesco Zampieri I.S.I.S.S. Marco Casagrande</a:t>
            </a:r>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0" y="-27384"/>
            <a:ext cx="9144000" cy="1446550"/>
          </a:xfrm>
          <a:prstGeom prst="rect">
            <a:avLst/>
          </a:prstGeom>
        </p:spPr>
        <p:txBody>
          <a:bodyPr vert="horz" wrap="square" lIns="91440" tIns="45720" rIns="91440" bIns="45720" rtlCol="0" anchor="ctr">
            <a:spAutoFit/>
          </a:bodyPr>
          <a:lstStyle/>
          <a:p>
            <a:r>
              <a:rPr lang="it-IT" dirty="0"/>
              <a:t>Fare clic per modificare lo stile del titolo</a:t>
            </a:r>
          </a:p>
        </p:txBody>
      </p:sp>
      <p:sp>
        <p:nvSpPr>
          <p:cNvPr id="4" name="Segnaposto data 3"/>
          <p:cNvSpPr>
            <a:spLocks noGrp="1"/>
          </p:cNvSpPr>
          <p:nvPr>
            <p:ph type="dt" sz="half" idx="2"/>
          </p:nvPr>
        </p:nvSpPr>
        <p:spPr>
          <a:xfrm>
            <a:off x="234993" y="6192688"/>
            <a:ext cx="2104759" cy="548680"/>
          </a:xfrm>
          <a:prstGeom prst="rect">
            <a:avLst/>
          </a:prstGeom>
        </p:spPr>
        <p:txBody>
          <a:bodyPr vert="horz" lIns="91440" tIns="45720" rIns="91440" bIns="45720" rtlCol="0" anchor="ctr"/>
          <a:lstStyle>
            <a:lvl1pPr algn="l">
              <a:defRPr sz="1200" baseline="0">
                <a:solidFill>
                  <a:schemeClr val="tx1"/>
                </a:solidFill>
              </a:defRPr>
            </a:lvl1pPr>
          </a:lstStyle>
          <a:p>
            <a:r>
              <a:rPr lang="it-IT"/>
              <a:t>Pieve di Soligo, Auditorium Battistella Moccia, 16/02/2017</a:t>
            </a:r>
            <a:endParaRPr lang="it-IT" dirty="0"/>
          </a:p>
        </p:txBody>
      </p:sp>
      <p:sp>
        <p:nvSpPr>
          <p:cNvPr id="5" name="Segnaposto piè di pagina 4"/>
          <p:cNvSpPr>
            <a:spLocks noGrp="1"/>
          </p:cNvSpPr>
          <p:nvPr>
            <p:ph type="ftr" sz="quarter" idx="3"/>
          </p:nvPr>
        </p:nvSpPr>
        <p:spPr>
          <a:xfrm>
            <a:off x="3131840" y="6192688"/>
            <a:ext cx="2895600" cy="548680"/>
          </a:xfrm>
          <a:prstGeom prst="rect">
            <a:avLst/>
          </a:prstGeom>
        </p:spPr>
        <p:txBody>
          <a:bodyPr vert="horz" lIns="91440" tIns="45720" rIns="91440" bIns="45720" rtlCol="0" anchor="ctr"/>
          <a:lstStyle>
            <a:lvl1pPr algn="ctr">
              <a:defRPr sz="1200" baseline="0">
                <a:solidFill>
                  <a:schemeClr val="tx1"/>
                </a:solidFill>
              </a:defRPr>
            </a:lvl1pPr>
          </a:lstStyle>
          <a:p>
            <a:r>
              <a:rPr lang="it-IT" dirty="0"/>
              <a:t>Prof. Francesco Maria Cardano</a:t>
            </a:r>
          </a:p>
          <a:p>
            <a:r>
              <a:rPr lang="it-IT" dirty="0"/>
              <a:t>Prof. Francesco Zampieri</a:t>
            </a:r>
          </a:p>
          <a:p>
            <a:r>
              <a:rPr lang="it-IT" dirty="0"/>
              <a:t>I.S.I.S.S. Marco Casagrande</a:t>
            </a:r>
          </a:p>
        </p:txBody>
      </p:sp>
      <p:sp>
        <p:nvSpPr>
          <p:cNvPr id="6" name="Segnaposto numero diapositiva 5"/>
          <p:cNvSpPr>
            <a:spLocks noGrp="1"/>
          </p:cNvSpPr>
          <p:nvPr>
            <p:ph type="sldNum" sz="quarter" idx="4"/>
          </p:nvPr>
        </p:nvSpPr>
        <p:spPr>
          <a:xfrm>
            <a:off x="6012160" y="6192688"/>
            <a:ext cx="2880320"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La fisica delle particelle elementari</a:t>
            </a:r>
          </a:p>
          <a:p>
            <a:fld id="{E7A41E1B-4F70-4964-A407-84C68BE8251C}" type="slidenum">
              <a:rPr lang="it-IT" smtClean="0"/>
              <a:pPr/>
              <a:t>‹N›</a:t>
            </a:fld>
            <a:endParaRPr lang="it-IT" dirty="0"/>
          </a:p>
        </p:txBody>
      </p:sp>
      <p:sp>
        <p:nvSpPr>
          <p:cNvPr id="3" name="Segnaposto testo 2"/>
          <p:cNvSpPr>
            <a:spLocks noGrp="1"/>
          </p:cNvSpPr>
          <p:nvPr>
            <p:ph type="body" idx="1"/>
          </p:nvPr>
        </p:nvSpPr>
        <p:spPr>
          <a:xfrm>
            <a:off x="107504" y="1772817"/>
            <a:ext cx="8784976" cy="648072"/>
          </a:xfrm>
          <a:prstGeom prst="rect">
            <a:avLst/>
          </a:prstGeom>
        </p:spPr>
        <p:txBody>
          <a:bodyPr vert="horz" lIns="91440" tIns="45720" rIns="91440" bIns="45720" rtlCol="0">
            <a:normAutofit/>
          </a:bodyPr>
          <a:lstStyle/>
          <a:p>
            <a:pPr lvl="0"/>
            <a:r>
              <a:rPr lang="it-IT" dirty="0"/>
              <a:t>Fare clic per modificare stili del testo dello schema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000" kern="1200" baseline="0">
          <a:solidFill>
            <a:schemeClr val="tx1"/>
          </a:solidFill>
          <a:latin typeface="+mn-lt"/>
          <a:ea typeface="+mn-ea"/>
          <a:cs typeface="+mn-cs"/>
        </a:defRPr>
      </a:lvl1pPr>
      <a:lvl2pPr marL="901700" indent="-3619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638" indent="-265113"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524000" indent="-360363" algn="l" defTabSz="914400" rtl="0" eaLnBrk="1" latinLnBrk="0" hangingPunct="1">
        <a:spcBef>
          <a:spcPct val="20000"/>
        </a:spcBef>
        <a:buFont typeface="Wingdings" panose="05000000000000000000" pitchFamily="2" charset="2"/>
        <a:buChar char="ü"/>
        <a:defRPr sz="2000" kern="1200">
          <a:solidFill>
            <a:schemeClr val="tx1"/>
          </a:solidFill>
          <a:latin typeface="+mn-lt"/>
          <a:ea typeface="+mn-ea"/>
          <a:cs typeface="+mn-cs"/>
        </a:defRPr>
      </a:lvl4pPr>
      <a:lvl5pPr marL="1878013" indent="-357188" algn="l" defTabSz="914400" rtl="0" eaLnBrk="1" latinLnBrk="0" hangingPunct="1">
        <a:spcBef>
          <a:spcPct val="20000"/>
        </a:spcBef>
        <a:buFont typeface="+mj-lt"/>
        <a:buAutoNum type="alphaLcParen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0" y="-27384"/>
            <a:ext cx="9144000" cy="1446550"/>
          </a:xfrm>
          <a:prstGeom prst="rect">
            <a:avLst/>
          </a:prstGeom>
        </p:spPr>
        <p:txBody>
          <a:bodyPr vert="horz" wrap="square" lIns="91440" tIns="45720" rIns="91440" bIns="45720" rtlCol="0" anchor="ctr">
            <a:spAutoFit/>
          </a:bodyPr>
          <a:lstStyle/>
          <a:p>
            <a:r>
              <a:rPr lang="it-IT" dirty="0"/>
              <a:t>Fare clic per modificare lo stile del titolo</a:t>
            </a:r>
          </a:p>
        </p:txBody>
      </p:sp>
      <p:sp>
        <p:nvSpPr>
          <p:cNvPr id="4" name="Segnaposto data 3"/>
          <p:cNvSpPr>
            <a:spLocks noGrp="1"/>
          </p:cNvSpPr>
          <p:nvPr>
            <p:ph type="dt" sz="half" idx="2"/>
          </p:nvPr>
        </p:nvSpPr>
        <p:spPr>
          <a:xfrm>
            <a:off x="234993" y="6192688"/>
            <a:ext cx="1456687" cy="548680"/>
          </a:xfrm>
          <a:prstGeom prst="rect">
            <a:avLst/>
          </a:prstGeom>
        </p:spPr>
        <p:txBody>
          <a:bodyPr vert="horz" lIns="91440" tIns="45720" rIns="91440" bIns="45720" rtlCol="0" anchor="ctr"/>
          <a:lstStyle>
            <a:lvl1pPr algn="l">
              <a:defRPr sz="1200" baseline="0">
                <a:solidFill>
                  <a:schemeClr val="tx1"/>
                </a:solidFill>
              </a:defRPr>
            </a:lvl1pPr>
          </a:lstStyle>
          <a:p>
            <a:r>
              <a:rPr lang="it-IT"/>
              <a:t>Pieve di Soligo, Auditorium Battistella Moccia, 16/02/2017</a:t>
            </a:r>
            <a:endParaRPr lang="it-IT" dirty="0"/>
          </a:p>
        </p:txBody>
      </p:sp>
      <p:sp>
        <p:nvSpPr>
          <p:cNvPr id="5" name="Segnaposto piè di pagina 4"/>
          <p:cNvSpPr>
            <a:spLocks noGrp="1"/>
          </p:cNvSpPr>
          <p:nvPr>
            <p:ph type="ftr" sz="quarter" idx="3"/>
          </p:nvPr>
        </p:nvSpPr>
        <p:spPr>
          <a:xfrm>
            <a:off x="3491880" y="6192688"/>
            <a:ext cx="2160240" cy="548680"/>
          </a:xfrm>
          <a:prstGeom prst="rect">
            <a:avLst/>
          </a:prstGeom>
        </p:spPr>
        <p:txBody>
          <a:bodyPr vert="horz" lIns="91440" tIns="45720" rIns="91440" bIns="45720" rtlCol="0" anchor="ctr"/>
          <a:lstStyle>
            <a:lvl1pPr algn="ctr">
              <a:defRPr sz="1200" baseline="0">
                <a:solidFill>
                  <a:schemeClr val="tx1"/>
                </a:solidFill>
              </a:defRPr>
            </a:lvl1pPr>
          </a:lstStyle>
          <a:p>
            <a:r>
              <a:rPr lang="it-IT"/>
              <a:t>Prof. Francesco Maria Cardano Prof. Francesco Zampieri I.S.I.S.S. Marco Casagrande</a:t>
            </a:r>
            <a:endParaRPr lang="it-IT" dirty="0"/>
          </a:p>
        </p:txBody>
      </p:sp>
      <p:sp>
        <p:nvSpPr>
          <p:cNvPr id="6" name="Segnaposto numero diapositiva 5"/>
          <p:cNvSpPr>
            <a:spLocks noGrp="1"/>
          </p:cNvSpPr>
          <p:nvPr>
            <p:ph type="sldNum" sz="quarter" idx="4"/>
          </p:nvPr>
        </p:nvSpPr>
        <p:spPr>
          <a:xfrm>
            <a:off x="6804248" y="6192688"/>
            <a:ext cx="2088232" cy="548680"/>
          </a:xfrm>
          <a:prstGeom prst="rect">
            <a:avLst/>
          </a:prstGeom>
        </p:spPr>
        <p:txBody>
          <a:bodyPr vert="horz" lIns="91440" tIns="45720" rIns="91440" bIns="45720" rtlCol="0" anchor="ctr"/>
          <a:lstStyle>
            <a:lvl1pPr algn="r">
              <a:defRPr sz="1200" baseline="0">
                <a:solidFill>
                  <a:schemeClr val="tx1"/>
                </a:solidFill>
              </a:defRPr>
            </a:lvl1pPr>
          </a:lstStyle>
          <a:p>
            <a:r>
              <a:rPr lang="it-IT" dirty="0"/>
              <a:t>Dagli acceleratori di particelle al bosone di </a:t>
            </a:r>
            <a:r>
              <a:rPr lang="it-IT" dirty="0" err="1"/>
              <a:t>Higgs</a:t>
            </a:r>
            <a:r>
              <a:rPr lang="it-IT" dirty="0"/>
              <a:t>, </a:t>
            </a:r>
            <a:fld id="{E7A41E1B-4F70-4964-A407-84C68BE8251C}" type="slidenum">
              <a:rPr lang="it-IT" smtClean="0"/>
              <a:pPr/>
              <a:t>‹N›</a:t>
            </a:fld>
            <a:endParaRPr lang="it-IT" dirty="0"/>
          </a:p>
        </p:txBody>
      </p:sp>
      <p:sp>
        <p:nvSpPr>
          <p:cNvPr id="3" name="Segnaposto testo 2"/>
          <p:cNvSpPr>
            <a:spLocks noGrp="1"/>
          </p:cNvSpPr>
          <p:nvPr>
            <p:ph type="body" idx="1"/>
          </p:nvPr>
        </p:nvSpPr>
        <p:spPr>
          <a:xfrm>
            <a:off x="107504" y="1772817"/>
            <a:ext cx="8784976" cy="648072"/>
          </a:xfrm>
          <a:prstGeom prst="rect">
            <a:avLst/>
          </a:prstGeom>
        </p:spPr>
        <p:txBody>
          <a:bodyPr vert="horz" lIns="91440" tIns="45720" rIns="91440" bIns="45720" rtlCol="0">
            <a:normAutofit/>
          </a:bodyPr>
          <a:lstStyle/>
          <a:p>
            <a:pPr lvl="0"/>
            <a:r>
              <a:rPr lang="it-IT" dirty="0"/>
              <a:t>Fare clic per modificare stili del testo dello schema</a:t>
            </a:r>
          </a:p>
        </p:txBody>
      </p:sp>
    </p:spTree>
    <p:extLst>
      <p:ext uri="{BB962C8B-B14F-4D97-AF65-F5344CB8AC3E}">
        <p14:creationId xmlns:p14="http://schemas.microsoft.com/office/powerpoint/2010/main" val="2181867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000" kern="1200" baseline="0">
          <a:solidFill>
            <a:schemeClr val="tx1"/>
          </a:solidFill>
          <a:latin typeface="+mn-lt"/>
          <a:ea typeface="+mn-ea"/>
          <a:cs typeface="+mn-cs"/>
        </a:defRPr>
      </a:lvl1pPr>
      <a:lvl2pPr marL="901700" indent="-3619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638" indent="-265113"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524000" indent="-360363" algn="l" defTabSz="914400" rtl="0" eaLnBrk="1" latinLnBrk="0" hangingPunct="1">
        <a:spcBef>
          <a:spcPct val="20000"/>
        </a:spcBef>
        <a:buFont typeface="Wingdings" panose="05000000000000000000" pitchFamily="2" charset="2"/>
        <a:buChar char="ü"/>
        <a:defRPr sz="2000" kern="1200">
          <a:solidFill>
            <a:schemeClr val="tx1"/>
          </a:solidFill>
          <a:latin typeface="+mn-lt"/>
          <a:ea typeface="+mn-ea"/>
          <a:cs typeface="+mn-cs"/>
        </a:defRPr>
      </a:lvl4pPr>
      <a:lvl5pPr marL="1878013" indent="-357188" algn="l" defTabSz="914400" rtl="0" eaLnBrk="1" latinLnBrk="0" hangingPunct="1">
        <a:spcBef>
          <a:spcPct val="20000"/>
        </a:spcBef>
        <a:buFont typeface="+mj-lt"/>
        <a:buAutoNum type="alphaLcParen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80.png"/><Relationship Id="rId4" Type="http://schemas.openxmlformats.org/officeDocument/2006/relationships/image" Target="../media/image370.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401.pn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391.png"/><Relationship Id="rId3" Type="http://schemas.openxmlformats.org/officeDocument/2006/relationships/image" Target="../media/image55.jpeg"/><Relationship Id="rId7" Type="http://schemas.openxmlformats.org/officeDocument/2006/relationships/image" Target="../media/image431.png"/><Relationship Id="rId12" Type="http://schemas.openxmlformats.org/officeDocument/2006/relationships/image" Target="../media/image4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2.png"/><Relationship Id="rId11" Type="http://schemas.openxmlformats.org/officeDocument/2006/relationships/image" Target="../media/image420.png"/><Relationship Id="rId5" Type="http://schemas.openxmlformats.org/officeDocument/2006/relationships/image" Target="../media/image411.png"/><Relationship Id="rId10" Type="http://schemas.openxmlformats.org/officeDocument/2006/relationships/image" Target="../media/image430.png"/><Relationship Id="rId4" Type="http://schemas.openxmlformats.org/officeDocument/2006/relationships/image" Target="../media/image400.png"/><Relationship Id="rId9" Type="http://schemas.openxmlformats.org/officeDocument/2006/relationships/image" Target="../media/image421.png"/><Relationship Id="rId1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480716"/>
            <a:ext cx="8640960" cy="2308324"/>
          </a:xfrm>
        </p:spPr>
        <p:txBody>
          <a:bodyPr/>
          <a:lstStyle/>
          <a:p>
            <a:r>
              <a:rPr lang="it-IT" sz="7200" dirty="0"/>
              <a:t>La fisica delle particelle elementari</a:t>
            </a:r>
          </a:p>
        </p:txBody>
      </p:sp>
      <p:sp>
        <p:nvSpPr>
          <p:cNvPr id="3" name="Sottotitolo 2"/>
          <p:cNvSpPr>
            <a:spLocks noGrp="1"/>
          </p:cNvSpPr>
          <p:nvPr>
            <p:ph type="subTitle" idx="1"/>
          </p:nvPr>
        </p:nvSpPr>
        <p:spPr>
          <a:xfrm>
            <a:off x="251520" y="4149080"/>
            <a:ext cx="8640960" cy="646331"/>
          </a:xfrm>
        </p:spPr>
        <p:txBody>
          <a:bodyPr>
            <a:spAutoFit/>
          </a:bodyPr>
          <a:lstStyle/>
          <a:p>
            <a:r>
              <a:rPr lang="it-IT" sz="3600" dirty="0"/>
              <a:t>Dall’atomo di Democrito al bosone di </a:t>
            </a:r>
            <a:r>
              <a:rPr lang="it-IT" sz="3600" dirty="0" err="1"/>
              <a:t>Higgs</a:t>
            </a:r>
            <a:endParaRPr lang="it-IT" sz="3600" dirty="0"/>
          </a:p>
        </p:txBody>
      </p:sp>
      <p:pic>
        <p:nvPicPr>
          <p:cNvPr id="1026" name="Picture 2" descr="Risultati immagi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29002"/>
            <a:ext cx="752872" cy="77169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isultati immagini per bosone di higgs o particella di dio"/>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0" name="Picture 6" descr="Risultati immagini per bosone di higgs o particella di d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5155451"/>
            <a:ext cx="2063863" cy="12357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isultati immagini per atom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5140" y="365284"/>
            <a:ext cx="1919114" cy="109912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Risultati immagini per acceleratore di particelle"/>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2" name="Picture 8" descr="cer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085184"/>
            <a:ext cx="1799064" cy="119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0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384"/>
            <a:ext cx="8640960" cy="798478"/>
          </a:xfrm>
        </p:spPr>
        <p:txBody>
          <a:bodyPr>
            <a:normAutofit/>
          </a:bodyPr>
          <a:lstStyle/>
          <a:p>
            <a:r>
              <a:rPr lang="it-IT" dirty="0"/>
              <a:t>L’</a:t>
            </a:r>
            <a:r>
              <a:rPr lang="it-IT" i="1" dirty="0"/>
              <a:t>elettrone</a:t>
            </a:r>
          </a:p>
        </p:txBody>
      </p:sp>
      <p:grpSp>
        <p:nvGrpSpPr>
          <p:cNvPr id="9" name="Gruppo 8"/>
          <p:cNvGrpSpPr/>
          <p:nvPr/>
        </p:nvGrpSpPr>
        <p:grpSpPr>
          <a:xfrm>
            <a:off x="0" y="620688"/>
            <a:ext cx="8892480" cy="3672408"/>
            <a:chOff x="0" y="548680"/>
            <a:chExt cx="8892480" cy="3672408"/>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1" y="768743"/>
              <a:ext cx="4320479" cy="3452345"/>
            </a:xfrm>
            <a:prstGeom prst="rect">
              <a:avLst/>
            </a:prstGeom>
          </p:spPr>
        </p:pic>
        <p:sp>
          <p:nvSpPr>
            <p:cNvPr id="5" name="CasellaDiTesto 4"/>
            <p:cNvSpPr txBox="1"/>
            <p:nvPr/>
          </p:nvSpPr>
          <p:spPr>
            <a:xfrm>
              <a:off x="0" y="548680"/>
              <a:ext cx="4427984"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1897: scoperta della I particella subatomica nei </a:t>
              </a:r>
              <a:r>
                <a:rPr lang="it-IT" sz="3000" i="1" dirty="0">
                  <a:solidFill>
                    <a:srgbClr val="FF0000"/>
                  </a:solidFill>
                </a:rPr>
                <a:t>raggi catodici </a:t>
              </a:r>
              <a:r>
                <a:rPr lang="it-IT" sz="3000" dirty="0"/>
                <a:t>da parte di Thomson, l’</a:t>
              </a:r>
              <a:r>
                <a:rPr lang="it-IT" sz="3000" i="1" dirty="0">
                  <a:solidFill>
                    <a:srgbClr val="FF0000"/>
                  </a:solidFill>
                </a:rPr>
                <a:t>elettrone (e</a:t>
              </a:r>
              <a:r>
                <a:rPr lang="it-IT" sz="3000" i="1" baseline="30000" dirty="0">
                  <a:solidFill>
                    <a:srgbClr val="FF0000"/>
                  </a:solidFill>
                </a:rPr>
                <a:t>-</a:t>
              </a:r>
              <a:r>
                <a:rPr lang="it-IT" sz="3000" i="1" dirty="0">
                  <a:solidFill>
                    <a:srgbClr val="FF0000"/>
                  </a:solidFill>
                </a:rPr>
                <a:t>)</a:t>
              </a:r>
            </a:p>
          </p:txBody>
        </p:sp>
      </p:grpSp>
      <p:grpSp>
        <p:nvGrpSpPr>
          <p:cNvPr id="11" name="Gruppo 10"/>
          <p:cNvGrpSpPr/>
          <p:nvPr/>
        </p:nvGrpSpPr>
        <p:grpSpPr>
          <a:xfrm>
            <a:off x="0" y="836712"/>
            <a:ext cx="8897534" cy="3523168"/>
            <a:chOff x="0" y="764704"/>
            <a:chExt cx="8897534" cy="3523168"/>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764704"/>
              <a:ext cx="4325533" cy="3456384"/>
            </a:xfrm>
            <a:prstGeom prst="rect">
              <a:avLst/>
            </a:prstGeom>
          </p:spPr>
        </p:pic>
        <p:sp>
          <p:nvSpPr>
            <p:cNvPr id="6" name="CasellaDiTesto 5"/>
            <p:cNvSpPr txBox="1"/>
            <p:nvPr/>
          </p:nvSpPr>
          <p:spPr>
            <a:xfrm>
              <a:off x="0" y="2348880"/>
              <a:ext cx="4433076" cy="1938992"/>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La </a:t>
              </a:r>
              <a:r>
                <a:rPr lang="it-IT" sz="3000" i="1" dirty="0">
                  <a:solidFill>
                    <a:srgbClr val="FF0000"/>
                  </a:solidFill>
                </a:rPr>
                <a:t>deflessione magnetica </a:t>
              </a:r>
              <a:r>
                <a:rPr lang="it-IT" sz="3000" dirty="0"/>
                <a:t>testimonia la presenza</a:t>
              </a:r>
            </a:p>
            <a:p>
              <a:pPr marL="266700" algn="just"/>
              <a:r>
                <a:rPr lang="it-IT" sz="3000" dirty="0"/>
                <a:t>di particelle di</a:t>
              </a:r>
            </a:p>
            <a:p>
              <a:pPr marL="273050" algn="just"/>
              <a:r>
                <a:rPr lang="it-IT" sz="3000" dirty="0">
                  <a:solidFill>
                    <a:srgbClr val="FF0000"/>
                  </a:solidFill>
                </a:rPr>
                <a:t>carica negativa</a:t>
              </a:r>
              <a:endParaRPr lang="it-IT" sz="3000" dirty="0"/>
            </a:p>
          </p:txBody>
        </p:sp>
      </p:grpSp>
      <p:grpSp>
        <p:nvGrpSpPr>
          <p:cNvPr id="20" name="Gruppo 19"/>
          <p:cNvGrpSpPr/>
          <p:nvPr/>
        </p:nvGrpSpPr>
        <p:grpSpPr>
          <a:xfrm>
            <a:off x="0" y="4221088"/>
            <a:ext cx="8892480" cy="1944216"/>
            <a:chOff x="0" y="4149080"/>
            <a:chExt cx="8892480" cy="1944216"/>
          </a:xfrm>
        </p:grpSpPr>
        <p:sp>
          <p:nvSpPr>
            <p:cNvPr id="10" name="CasellaDiTesto 9"/>
            <p:cNvSpPr txBox="1"/>
            <p:nvPr/>
          </p:nvSpPr>
          <p:spPr>
            <a:xfrm>
              <a:off x="0" y="4149080"/>
              <a:ext cx="4355975" cy="1938992"/>
            </a:xfrm>
            <a:prstGeom prst="rect">
              <a:avLst/>
            </a:prstGeom>
            <a:noFill/>
          </p:spPr>
          <p:txBody>
            <a:bodyPr wrap="square" rtlCol="0">
              <a:spAutoFit/>
            </a:bodyPr>
            <a:lstStyle/>
            <a:p>
              <a:pPr marL="273050" indent="-273050">
                <a:buFont typeface="Calibri" panose="020F0502020204030204" pitchFamily="34" charset="0"/>
                <a:buChar char="−"/>
              </a:pPr>
              <a:r>
                <a:rPr lang="it-IT" sz="3000" dirty="0"/>
                <a:t>1909: misura della carica fondamentale nell’ </a:t>
              </a:r>
              <a:r>
                <a:rPr lang="it-IT" sz="3000" i="1" dirty="0">
                  <a:solidFill>
                    <a:srgbClr val="FF0000"/>
                  </a:solidFill>
                </a:rPr>
                <a:t>esperimento della </a:t>
              </a:r>
            </a:p>
            <a:p>
              <a:pPr marL="273050"/>
              <a:r>
                <a:rPr lang="it-IT" sz="3000" i="1" dirty="0">
                  <a:solidFill>
                    <a:srgbClr val="FF0000"/>
                  </a:solidFill>
                </a:rPr>
                <a:t>goccia d’olio </a:t>
              </a:r>
              <a:r>
                <a:rPr lang="it-IT" sz="3000" dirty="0"/>
                <a:t>di </a:t>
              </a:r>
              <a:r>
                <a:rPr lang="it-IT" sz="3000" dirty="0" err="1"/>
                <a:t>Millikan</a:t>
              </a:r>
              <a:endParaRPr lang="it-IT" sz="3000" dirty="0"/>
            </a:p>
          </p:txBody>
        </p:sp>
        <p:pic>
          <p:nvPicPr>
            <p:cNvPr id="1026" name="Picture 2" descr="C:\Users\Administrator\Google Drive\Scuola Cardano\16_17 Pieve\Tonelli\Conferenza\esperimento Millik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5459" y="4293096"/>
              <a:ext cx="4627021" cy="180020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Segnaposto data 20"/>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22" name="Segnaposto piè di pagina 21"/>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23" name="Segnaposto numero diapositiva 22"/>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10</a:t>
            </a:fld>
            <a:endParaRPr lang="it-IT" dirty="0"/>
          </a:p>
        </p:txBody>
      </p:sp>
      <p:pic>
        <p:nvPicPr>
          <p:cNvPr id="15" name="Picture 5" descr="C:\Users\Administrator\Google Drive\Scuola Cardano\16_17 Pieve\Tonelli\Conferenza\medaglia 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342900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Administrator\Google Drive\Scuola Cardano\16_17 Pieve\Tonelli\Conferenza\medaglia 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4797152"/>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dministrator\Google Drive\Scuola Cardano\16_17 Pieve\Tonelli\Conferenza\atomo Dal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980728"/>
            <a:ext cx="6696744" cy="669674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51520" y="-27384"/>
            <a:ext cx="8640960" cy="798478"/>
          </a:xfrm>
        </p:spPr>
        <p:txBody>
          <a:bodyPr/>
          <a:lstStyle/>
          <a:p>
            <a:r>
              <a:rPr lang="it-IT" dirty="0"/>
              <a:t>Il modello atomico a </a:t>
            </a:r>
            <a:r>
              <a:rPr lang="it-IT" i="1" dirty="0"/>
              <a:t>panettone</a:t>
            </a:r>
          </a:p>
        </p:txBody>
      </p:sp>
      <p:sp>
        <p:nvSpPr>
          <p:cNvPr id="8" name="CasellaDiTesto 7"/>
          <p:cNvSpPr txBox="1"/>
          <p:nvPr/>
        </p:nvSpPr>
        <p:spPr>
          <a:xfrm>
            <a:off x="0" y="1537505"/>
            <a:ext cx="8892480"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1904: proposta del modello</a:t>
            </a:r>
          </a:p>
          <a:p>
            <a:pPr marL="266700" algn="just"/>
            <a:r>
              <a:rPr lang="it-IT" sz="3000" dirty="0"/>
              <a:t>atomico a panettone</a:t>
            </a:r>
          </a:p>
          <a:p>
            <a:pPr marL="266700" algn="just"/>
            <a:r>
              <a:rPr lang="it-IT" sz="3000" dirty="0"/>
              <a:t>(</a:t>
            </a:r>
            <a:r>
              <a:rPr lang="it-IT" sz="3000" i="1" dirty="0" err="1">
                <a:solidFill>
                  <a:srgbClr val="FF0000"/>
                </a:solidFill>
              </a:rPr>
              <a:t>plum</a:t>
            </a:r>
            <a:r>
              <a:rPr lang="it-IT" sz="3000" i="1" dirty="0">
                <a:solidFill>
                  <a:srgbClr val="FF0000"/>
                </a:solidFill>
              </a:rPr>
              <a:t> pudding</a:t>
            </a:r>
            <a:r>
              <a:rPr lang="it-IT" sz="3000" dirty="0"/>
              <a:t>) da</a:t>
            </a:r>
          </a:p>
          <a:p>
            <a:pPr marL="266700" algn="just"/>
            <a:r>
              <a:rPr lang="it-IT" sz="3000" dirty="0"/>
              <a:t>parte di Thomson</a:t>
            </a:r>
          </a:p>
        </p:txBody>
      </p:sp>
      <p:sp>
        <p:nvSpPr>
          <p:cNvPr id="9" name="CasellaDiTesto 8"/>
          <p:cNvSpPr txBox="1"/>
          <p:nvPr/>
        </p:nvSpPr>
        <p:spPr>
          <a:xfrm>
            <a:off x="0" y="3377651"/>
            <a:ext cx="8892480" cy="286232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Così </a:t>
            </a:r>
            <a:r>
              <a:rPr lang="it-IT" sz="3000" i="1" dirty="0">
                <a:solidFill>
                  <a:srgbClr val="FF0000"/>
                </a:solidFill>
              </a:rPr>
              <a:t>come l’uvetta</a:t>
            </a:r>
          </a:p>
          <a:p>
            <a:pPr marL="266700" algn="just"/>
            <a:r>
              <a:rPr lang="it-IT" sz="3000" i="1" dirty="0">
                <a:solidFill>
                  <a:srgbClr val="FF0000"/>
                </a:solidFill>
              </a:rPr>
              <a:t>nel panettone</a:t>
            </a:r>
            <a:r>
              <a:rPr lang="it-IT" sz="3000" dirty="0"/>
              <a:t>, gli </a:t>
            </a:r>
          </a:p>
          <a:p>
            <a:pPr marL="266700" algn="just"/>
            <a:r>
              <a:rPr lang="it-IT" sz="3000" dirty="0"/>
              <a:t>elettroni di carica</a:t>
            </a:r>
          </a:p>
          <a:p>
            <a:pPr marL="266700" algn="just"/>
            <a:r>
              <a:rPr lang="it-IT" sz="3000" dirty="0"/>
              <a:t>negativa sono immersi</a:t>
            </a:r>
          </a:p>
          <a:p>
            <a:pPr marL="266700" algn="just"/>
            <a:r>
              <a:rPr lang="it-IT" sz="3000" dirty="0"/>
              <a:t>all’interno di una </a:t>
            </a:r>
            <a:r>
              <a:rPr lang="it-IT" sz="3000" dirty="0">
                <a:solidFill>
                  <a:srgbClr val="FF0000"/>
                </a:solidFill>
              </a:rPr>
              <a:t>nube</a:t>
            </a:r>
          </a:p>
          <a:p>
            <a:pPr marL="266700" algn="just"/>
            <a:r>
              <a:rPr lang="it-IT" sz="3000" dirty="0">
                <a:solidFill>
                  <a:srgbClr val="FF0000"/>
                </a:solidFill>
              </a:rPr>
              <a:t>uniforme </a:t>
            </a:r>
            <a:r>
              <a:rPr lang="it-IT" sz="3000" dirty="0"/>
              <a:t>di </a:t>
            </a:r>
            <a:r>
              <a:rPr lang="it-IT" sz="3000" dirty="0">
                <a:solidFill>
                  <a:srgbClr val="FF0000"/>
                </a:solidFill>
              </a:rPr>
              <a:t>carica positiva</a:t>
            </a:r>
          </a:p>
        </p:txBody>
      </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7" name="Segnaposto numero diapositiva 6"/>
          <p:cNvSpPr>
            <a:spLocks noGrp="1"/>
          </p:cNvSpPr>
          <p:nvPr>
            <p:ph type="sldNum" sz="quarter" idx="12"/>
          </p:nvPr>
        </p:nvSpPr>
        <p:spPr>
          <a:xfrm>
            <a:off x="6012160" y="6192688"/>
            <a:ext cx="2880320" cy="548680"/>
          </a:xfrm>
        </p:spPr>
        <p:txBody>
          <a:bodyPr/>
          <a:lstStyle/>
          <a:p>
            <a:r>
              <a:rPr lang="it-IT" dirty="0"/>
              <a:t>La fisica delle particelle elementari</a:t>
            </a:r>
          </a:p>
          <a:p>
            <a:fld id="{E7A41E1B-4F70-4964-A407-84C68BE8251C}" type="slidenum">
              <a:rPr lang="it-IT" smtClean="0"/>
              <a:pPr/>
              <a:t>11</a:t>
            </a:fld>
            <a:endParaRPr lang="it-IT" dirty="0"/>
          </a:p>
        </p:txBody>
      </p:sp>
      <p:sp>
        <p:nvSpPr>
          <p:cNvPr id="10" name="CasellaDiTesto 9"/>
          <p:cNvSpPr txBox="1"/>
          <p:nvPr/>
        </p:nvSpPr>
        <p:spPr>
          <a:xfrm>
            <a:off x="0" y="620688"/>
            <a:ext cx="8892480" cy="1015663"/>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cs typeface="Arial" panose="020B0604020202020204" pitchFamily="34" charset="0"/>
              </a:rPr>
              <a:t>1803: modello a </a:t>
            </a:r>
            <a:r>
              <a:rPr lang="it-IT" sz="3000" i="1" dirty="0">
                <a:solidFill>
                  <a:srgbClr val="FF0000"/>
                </a:solidFill>
                <a:cs typeface="Arial" panose="020B0604020202020204" pitchFamily="34" charset="0"/>
              </a:rPr>
              <a:t>palla da biliardo</a:t>
            </a:r>
            <a:r>
              <a:rPr lang="it-IT" sz="3000" dirty="0">
                <a:cs typeface="Arial" panose="020B0604020202020204" pitchFamily="34" charset="0"/>
              </a:rPr>
              <a:t>, l’atomo è considerato privo di struttura interna ed indivisibile</a:t>
            </a:r>
          </a:p>
        </p:txBody>
      </p:sp>
      <p:sp>
        <p:nvSpPr>
          <p:cNvPr id="12" name="Ovale 11"/>
          <p:cNvSpPr/>
          <p:nvPr/>
        </p:nvSpPr>
        <p:spPr>
          <a:xfrm>
            <a:off x="4192714" y="1636351"/>
            <a:ext cx="4536504" cy="459031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4192714" y="1633690"/>
            <a:ext cx="4536504" cy="460362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276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MODELLO ALLA PROVA!</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12</a:t>
            </a:fld>
            <a:endParaRPr lang="it-IT" dirty="0"/>
          </a:p>
        </p:txBody>
      </p:sp>
      <p:sp>
        <p:nvSpPr>
          <p:cNvPr id="6" name="CasellaDiTesto 5"/>
          <p:cNvSpPr txBox="1"/>
          <p:nvPr/>
        </p:nvSpPr>
        <p:spPr>
          <a:xfrm>
            <a:off x="503548" y="1324468"/>
            <a:ext cx="8136904" cy="523220"/>
          </a:xfrm>
          <a:prstGeom prst="rect">
            <a:avLst/>
          </a:prstGeom>
          <a:noFill/>
        </p:spPr>
        <p:txBody>
          <a:bodyPr wrap="square" rtlCol="0">
            <a:spAutoFit/>
          </a:bodyPr>
          <a:lstStyle/>
          <a:p>
            <a:r>
              <a:rPr lang="it-IT" sz="2800" i="1" dirty="0"/>
              <a:t>Quali prove della distribuzione della carica nell’atomo?</a:t>
            </a:r>
          </a:p>
        </p:txBody>
      </p:sp>
      <p:grpSp>
        <p:nvGrpSpPr>
          <p:cNvPr id="10" name="Gruppo 9"/>
          <p:cNvGrpSpPr/>
          <p:nvPr/>
        </p:nvGrpSpPr>
        <p:grpSpPr>
          <a:xfrm>
            <a:off x="531251" y="2313390"/>
            <a:ext cx="8240877" cy="3231337"/>
            <a:chOff x="531251" y="2313390"/>
            <a:chExt cx="8240877" cy="3231337"/>
          </a:xfrm>
        </p:grpSpPr>
        <p:grpSp>
          <p:nvGrpSpPr>
            <p:cNvPr id="9" name="Gruppo 8"/>
            <p:cNvGrpSpPr/>
            <p:nvPr/>
          </p:nvGrpSpPr>
          <p:grpSpPr>
            <a:xfrm>
              <a:off x="531251" y="2313390"/>
              <a:ext cx="8240877" cy="3231337"/>
              <a:chOff x="531251" y="2313390"/>
              <a:chExt cx="8240877" cy="3231337"/>
            </a:xfrm>
          </p:grpSpPr>
          <p:sp>
            <p:nvSpPr>
              <p:cNvPr id="7" name="CasellaDiTesto 6"/>
              <p:cNvSpPr txBox="1"/>
              <p:nvPr/>
            </p:nvSpPr>
            <p:spPr>
              <a:xfrm>
                <a:off x="531251" y="3509365"/>
                <a:ext cx="3096344" cy="523220"/>
              </a:xfrm>
              <a:prstGeom prst="rect">
                <a:avLst/>
              </a:prstGeom>
              <a:noFill/>
            </p:spPr>
            <p:txBody>
              <a:bodyPr wrap="square" rtlCol="0">
                <a:spAutoFit/>
              </a:bodyPr>
              <a:lstStyle/>
              <a:p>
                <a:r>
                  <a:rPr lang="it-IT" sz="2800" dirty="0"/>
                  <a:t>IDEA!</a:t>
                </a:r>
              </a:p>
            </p:txBody>
          </p:sp>
          <p:sp>
            <p:nvSpPr>
              <p:cNvPr id="8" name="CasellaDiTesto 7"/>
              <p:cNvSpPr txBox="1"/>
              <p:nvPr/>
            </p:nvSpPr>
            <p:spPr>
              <a:xfrm>
                <a:off x="531251" y="5021507"/>
                <a:ext cx="6969579" cy="523220"/>
              </a:xfrm>
              <a:prstGeom prst="rect">
                <a:avLst/>
              </a:prstGeom>
              <a:noFill/>
            </p:spPr>
            <p:txBody>
              <a:bodyPr wrap="square" rtlCol="0">
                <a:spAutoFit/>
              </a:bodyPr>
              <a:lstStyle/>
              <a:p>
                <a:r>
                  <a:rPr lang="it-IT" sz="2800" dirty="0"/>
                  <a:t>Usiamo dei proiettili per colpire l’atomo!</a:t>
                </a:r>
              </a:p>
            </p:txBody>
          </p:sp>
          <p:pic>
            <p:nvPicPr>
              <p:cNvPr id="1026" name="Picture 2" descr="Risultati immagini per bicchiere in frantu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313390"/>
                <a:ext cx="3048000" cy="24003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Risultati immagini per proiett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644672"/>
              <a:ext cx="2548567" cy="172938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83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istrator\Google Drive\Scuola Cardano\16_17 Pieve\Tonelli\Conferenza\radioattività penetrazi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541" y="2894174"/>
            <a:ext cx="4262939" cy="30551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Google Drive\Scuola Cardano\16_17 Pieve\Tonelli\Conferenza\medaglia nob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9969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a:t>La </a:t>
            </a:r>
            <a:r>
              <a:rPr lang="it-IT" i="1" dirty="0"/>
              <a:t>radioattività</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13</a:t>
            </a:fld>
            <a:endParaRPr lang="it-IT" dirty="0"/>
          </a:p>
        </p:txBody>
      </p:sp>
      <p:pic>
        <p:nvPicPr>
          <p:cNvPr id="1027" name="Picture 3" descr="C:\Users\Administrator\Google Drive\Scuola Cardano\16_17 Pieve\Tonelli\Conferenza\radioattività deflessi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692696"/>
            <a:ext cx="4392881" cy="161328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574" y="4687976"/>
            <a:ext cx="8180974"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a:t>1899-1903</a:t>
            </a:r>
            <a:r>
              <a:rPr lang="it-IT" sz="3000" dirty="0"/>
              <a:t>: Rutherford </a:t>
            </a:r>
          </a:p>
          <a:p>
            <a:pPr marL="273050" algn="just"/>
            <a:r>
              <a:rPr lang="it-IT" sz="3000" dirty="0"/>
              <a:t>distingue 3 tipi di radiazione (</a:t>
            </a:r>
            <a:r>
              <a:rPr lang="it-IT" sz="3000" dirty="0" err="1">
                <a:solidFill>
                  <a:srgbClr val="FF0000"/>
                </a:solidFill>
                <a:latin typeface="Symbol" panose="05050102010706020507" pitchFamily="18" charset="2"/>
              </a:rPr>
              <a:t>a,b,g</a:t>
            </a:r>
            <a:r>
              <a:rPr lang="it-IT" sz="3000" dirty="0"/>
              <a:t>)</a:t>
            </a:r>
          </a:p>
          <a:p>
            <a:pPr marL="273050" algn="just"/>
            <a:r>
              <a:rPr lang="it-IT" sz="3000" dirty="0"/>
              <a:t>in base a </a:t>
            </a:r>
            <a:r>
              <a:rPr lang="it-IT" sz="3000" i="1" dirty="0">
                <a:solidFill>
                  <a:srgbClr val="FF0000"/>
                </a:solidFill>
              </a:rPr>
              <a:t>deflessione </a:t>
            </a:r>
            <a:r>
              <a:rPr lang="it-IT" sz="3000" i="1" dirty="0" err="1">
                <a:solidFill>
                  <a:srgbClr val="FF0000"/>
                </a:solidFill>
              </a:rPr>
              <a:t>e.m</a:t>
            </a:r>
            <a:r>
              <a:rPr lang="it-IT" sz="3000" i="1" dirty="0">
                <a:solidFill>
                  <a:srgbClr val="FF0000"/>
                </a:solidFill>
              </a:rPr>
              <a:t>.</a:t>
            </a:r>
            <a:r>
              <a:rPr lang="it-IT" sz="3000" dirty="0"/>
              <a:t> e</a:t>
            </a:r>
            <a:r>
              <a:rPr lang="it-IT" sz="3000" i="1" dirty="0">
                <a:solidFill>
                  <a:srgbClr val="FF0000"/>
                </a:solidFill>
              </a:rPr>
              <a:t> penetrazione</a:t>
            </a:r>
            <a:endParaRPr lang="it-IT" sz="3000" i="1" baseline="30000" dirty="0">
              <a:solidFill>
                <a:srgbClr val="FF0000"/>
              </a:solidFill>
              <a:latin typeface="Symbol" panose="05050102010706020507" pitchFamily="18" charset="2"/>
            </a:endParaRPr>
          </a:p>
        </p:txBody>
      </p:sp>
      <p:sp>
        <p:nvSpPr>
          <p:cNvPr id="10" name="CasellaDiTesto 9"/>
          <p:cNvSpPr txBox="1"/>
          <p:nvPr/>
        </p:nvSpPr>
        <p:spPr>
          <a:xfrm>
            <a:off x="-8574" y="560827"/>
            <a:ext cx="8901053" cy="2400657"/>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1896: Becquerel scopre</a:t>
            </a:r>
          </a:p>
          <a:p>
            <a:pPr marL="273050" algn="just"/>
            <a:r>
              <a:rPr lang="it-IT" sz="3000" dirty="0"/>
              <a:t>che l’</a:t>
            </a:r>
            <a:r>
              <a:rPr lang="it-IT" sz="3000" i="1" dirty="0">
                <a:solidFill>
                  <a:srgbClr val="FF0000"/>
                </a:solidFill>
              </a:rPr>
              <a:t>uranio</a:t>
            </a:r>
            <a:r>
              <a:rPr lang="it-IT" sz="3000" dirty="0"/>
              <a:t> produce una </a:t>
            </a:r>
          </a:p>
          <a:p>
            <a:pPr marL="273050" algn="just"/>
            <a:r>
              <a:rPr lang="it-IT" sz="3000" i="1" dirty="0">
                <a:solidFill>
                  <a:srgbClr val="FF0000"/>
                </a:solidFill>
              </a:rPr>
              <a:t>radiazione invisibile</a:t>
            </a:r>
            <a:r>
              <a:rPr lang="it-IT" sz="3000" dirty="0"/>
              <a:t>  in</a:t>
            </a:r>
          </a:p>
          <a:p>
            <a:pPr marL="273050" algn="just"/>
            <a:r>
              <a:rPr lang="it-IT" sz="3000" dirty="0"/>
              <a:t>grado di impressionare una pellicola</a:t>
            </a:r>
          </a:p>
          <a:p>
            <a:pPr marL="273050" algn="just"/>
            <a:r>
              <a:rPr lang="it-IT" sz="3000" dirty="0"/>
              <a:t>fotografica ricoperta di carta nera</a:t>
            </a:r>
          </a:p>
        </p:txBody>
      </p:sp>
      <p:sp>
        <p:nvSpPr>
          <p:cNvPr id="11" name="CasellaDiTesto 10"/>
          <p:cNvSpPr txBox="1"/>
          <p:nvPr/>
        </p:nvSpPr>
        <p:spPr>
          <a:xfrm>
            <a:off x="5893" y="3319824"/>
            <a:ext cx="4623647" cy="1477328"/>
          </a:xfrm>
          <a:prstGeom prst="rect">
            <a:avLst/>
          </a:prstGeom>
          <a:noFill/>
        </p:spPr>
        <p:txBody>
          <a:bodyPr wrap="square" rtlCol="0">
            <a:spAutoFit/>
          </a:bodyPr>
          <a:lstStyle/>
          <a:p>
            <a:pPr marL="273050" indent="-273050">
              <a:buFont typeface="Calibri" panose="020F0502020204030204" pitchFamily="34" charset="0"/>
              <a:buChar char="−"/>
            </a:pPr>
            <a:r>
              <a:rPr lang="it-IT" sz="3000" dirty="0"/>
              <a:t>1898: i coniugi Curie isolano 2 nuovi elementi </a:t>
            </a:r>
            <a:r>
              <a:rPr lang="it-IT" sz="3000" i="1" dirty="0">
                <a:solidFill>
                  <a:srgbClr val="FF0000"/>
                </a:solidFill>
              </a:rPr>
              <a:t>radioattivi</a:t>
            </a:r>
            <a:r>
              <a:rPr lang="it-IT" sz="3000" dirty="0"/>
              <a:t>, </a:t>
            </a:r>
            <a:r>
              <a:rPr lang="it-IT" sz="3000" i="1" dirty="0">
                <a:solidFill>
                  <a:srgbClr val="FF0000"/>
                </a:solidFill>
              </a:rPr>
              <a:t>polonio e radio </a:t>
            </a:r>
            <a:endParaRPr lang="it-IT" sz="3000" i="1" baseline="30000" dirty="0">
              <a:solidFill>
                <a:srgbClr val="FF0000"/>
              </a:solidFill>
              <a:latin typeface="Symbol" panose="05050102010706020507" pitchFamily="18" charset="2"/>
            </a:endParaRPr>
          </a:p>
        </p:txBody>
      </p:sp>
      <p:sp>
        <p:nvSpPr>
          <p:cNvPr id="13" name="Rettangolo 12"/>
          <p:cNvSpPr/>
          <p:nvPr/>
        </p:nvSpPr>
        <p:spPr>
          <a:xfrm>
            <a:off x="4367149" y="5661248"/>
            <a:ext cx="258111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6588224" y="2276872"/>
            <a:ext cx="770384" cy="78141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12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10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10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1000"/>
                                        <p:tgtEl>
                                          <p:spTgt spid="1028"/>
                                        </p:tgtEl>
                                      </p:cBhvr>
                                    </p:animEffect>
                                  </p:childTnLst>
                                </p:cTn>
                              </p:par>
                              <p:par>
                                <p:cTn id="31" presetID="10" presetClass="exit" presetSubtype="0" fill="hold" grpId="0" nodeType="withEffect">
                                  <p:stCondLst>
                                    <p:cond delay="0"/>
                                  </p:stCondLst>
                                  <p:childTnLst>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180528" y="2173080"/>
            <a:ext cx="5031767" cy="4280256"/>
            <a:chOff x="3923928" y="2113692"/>
            <a:chExt cx="5031767" cy="4280256"/>
          </a:xfrm>
        </p:grpSpPr>
        <p:pic>
          <p:nvPicPr>
            <p:cNvPr id="1027" name="Picture 3" descr="C:\Users\Administrator\Google Drive\Scuola Cardano\16_17 Pieve\Tonelli\Conferenza\modello planeta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501008"/>
              <a:ext cx="5031767" cy="289294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4104457" y="2113692"/>
              <a:ext cx="4752527"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1911: proposta del </a:t>
              </a:r>
              <a:r>
                <a:rPr lang="it-IT" sz="3000" dirty="0">
                  <a:solidFill>
                    <a:srgbClr val="FF0000"/>
                  </a:solidFill>
                </a:rPr>
                <a:t>modello atomico planetario</a:t>
              </a:r>
              <a:r>
                <a:rPr lang="it-IT" sz="3000" dirty="0"/>
                <a:t> da parte di Rutherford</a:t>
              </a:r>
            </a:p>
          </p:txBody>
        </p:sp>
      </p:grpSp>
      <p:sp>
        <p:nvSpPr>
          <p:cNvPr id="2" name="Titolo 1"/>
          <p:cNvSpPr>
            <a:spLocks noGrp="1"/>
          </p:cNvSpPr>
          <p:nvPr>
            <p:ph type="title"/>
          </p:nvPr>
        </p:nvSpPr>
        <p:spPr>
          <a:xfrm>
            <a:off x="251520" y="-4737"/>
            <a:ext cx="8640960" cy="769441"/>
          </a:xfrm>
        </p:spPr>
        <p:txBody>
          <a:bodyPr/>
          <a:lstStyle/>
          <a:p>
            <a:r>
              <a:rPr lang="it-IT" dirty="0"/>
              <a:t>Il nucleo e il modello planetario</a:t>
            </a:r>
          </a:p>
        </p:txBody>
      </p:sp>
      <p:sp>
        <p:nvSpPr>
          <p:cNvPr id="7" name="CasellaDiTesto 6"/>
          <p:cNvSpPr txBox="1"/>
          <p:nvPr/>
        </p:nvSpPr>
        <p:spPr>
          <a:xfrm>
            <a:off x="0" y="713756"/>
            <a:ext cx="4752528"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1909: </a:t>
            </a:r>
            <a:r>
              <a:rPr lang="it-IT" sz="3000" i="1" dirty="0">
                <a:solidFill>
                  <a:srgbClr val="FF0000"/>
                </a:solidFill>
              </a:rPr>
              <a:t>esperimento della lamina d’oro </a:t>
            </a:r>
            <a:r>
              <a:rPr lang="it-IT" sz="3000" dirty="0"/>
              <a:t>di Geiger &amp; </a:t>
            </a:r>
            <a:r>
              <a:rPr lang="it-IT" sz="3000" dirty="0" err="1"/>
              <a:t>Marsden</a:t>
            </a:r>
            <a:endParaRPr lang="it-IT" sz="3000" dirty="0"/>
          </a:p>
        </p:txBody>
      </p:sp>
      <p:grpSp>
        <p:nvGrpSpPr>
          <p:cNvPr id="15" name="Gruppo 14"/>
          <p:cNvGrpSpPr/>
          <p:nvPr/>
        </p:nvGrpSpPr>
        <p:grpSpPr>
          <a:xfrm>
            <a:off x="4788024" y="836712"/>
            <a:ext cx="4139952" cy="5251360"/>
            <a:chOff x="0" y="836712"/>
            <a:chExt cx="4139952" cy="5251360"/>
          </a:xfrm>
        </p:grpSpPr>
        <p:sp>
          <p:nvSpPr>
            <p:cNvPr id="16" name="CasellaDiTesto 15"/>
            <p:cNvSpPr txBox="1"/>
            <p:nvPr/>
          </p:nvSpPr>
          <p:spPr>
            <a:xfrm>
              <a:off x="0" y="4149080"/>
              <a:ext cx="4139952"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Al contrario alcune particelle risultavano </a:t>
              </a:r>
              <a:r>
                <a:rPr lang="it-IT" sz="3000" dirty="0">
                  <a:solidFill>
                    <a:srgbClr val="FF0000"/>
                  </a:solidFill>
                </a:rPr>
                <a:t>deflesse a grandi angoli </a:t>
              </a:r>
              <a:r>
                <a:rPr lang="it-IT" sz="3000" dirty="0"/>
                <a:t>ed addirittura indietro </a:t>
              </a:r>
            </a:p>
          </p:txBody>
        </p:sp>
        <p:pic>
          <p:nvPicPr>
            <p:cNvPr id="1028" name="Picture 4" descr="C:\Users\Administrator\Google Drive\Scuola Cardano\16_17 Pieve\Tonelli\Conferenza\Geiger-Marsden-Rutherf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3592708" cy="31926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o 13"/>
          <p:cNvGrpSpPr/>
          <p:nvPr/>
        </p:nvGrpSpPr>
        <p:grpSpPr>
          <a:xfrm>
            <a:off x="4721337" y="982178"/>
            <a:ext cx="3922474" cy="5156435"/>
            <a:chOff x="1454" y="931637"/>
            <a:chExt cx="3922474" cy="5156435"/>
          </a:xfrm>
        </p:grpSpPr>
        <p:pic>
          <p:nvPicPr>
            <p:cNvPr id="1026" name="Picture 2" descr="C:\Users\Administrator\Google Drive\Scuola Cardano\16_17 Pieve\Tonelli\Conferenza\Geiger-Marsden-Thom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08" y="931637"/>
              <a:ext cx="3588920" cy="3189244"/>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454" y="4149080"/>
              <a:ext cx="3850466"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Secondo il modello di Thomson le </a:t>
              </a:r>
              <a:r>
                <a:rPr lang="it-IT" sz="3000" dirty="0">
                  <a:solidFill>
                    <a:srgbClr val="FF0000"/>
                  </a:solidFill>
                </a:rPr>
                <a:t>particelle</a:t>
              </a:r>
            </a:p>
            <a:p>
              <a:pPr marL="266700" algn="just"/>
              <a:r>
                <a:rPr lang="it-IT" sz="3000" dirty="0">
                  <a:solidFill>
                    <a:srgbClr val="FF0000"/>
                  </a:solidFill>
                  <a:latin typeface="Symbol" panose="05050102010706020507" pitchFamily="18" charset="2"/>
                </a:rPr>
                <a:t>a</a:t>
              </a:r>
              <a:r>
                <a:rPr lang="it-IT" sz="3000" dirty="0"/>
                <a:t> sarebbero dovute passare </a:t>
              </a:r>
              <a:r>
                <a:rPr lang="it-IT" sz="3000" dirty="0" err="1">
                  <a:solidFill>
                    <a:srgbClr val="FF0000"/>
                  </a:solidFill>
                </a:rPr>
                <a:t>indeflesse</a:t>
              </a:r>
              <a:endParaRPr lang="it-IT" sz="3000" dirty="0">
                <a:solidFill>
                  <a:srgbClr val="FF0000"/>
                </a:solidFill>
              </a:endParaRPr>
            </a:p>
          </p:txBody>
        </p:sp>
      </p:gr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11" name="Segnaposto piè di pagina 10"/>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2" name="Segnaposto numero diapositiva 11"/>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14</a:t>
            </a:fld>
            <a:endParaRPr lang="it-IT" dirty="0"/>
          </a:p>
        </p:txBody>
      </p:sp>
    </p:spTree>
    <p:extLst>
      <p:ext uri="{BB962C8B-B14F-4D97-AF65-F5344CB8AC3E}">
        <p14:creationId xmlns:p14="http://schemas.microsoft.com/office/powerpoint/2010/main" val="15573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0" y="1971998"/>
            <a:ext cx="4860032" cy="2862322"/>
          </a:xfrm>
          <a:prstGeom prst="rect">
            <a:avLst/>
          </a:prstGeom>
          <a:noFill/>
        </p:spPr>
        <p:txBody>
          <a:bodyPr wrap="square" rtlCol="0">
            <a:spAutoFit/>
          </a:bodyPr>
          <a:lstStyle/>
          <a:p>
            <a:pPr marL="268288" indent="-268288">
              <a:buFont typeface="Calibri" panose="020F0502020204030204" pitchFamily="34" charset="0"/>
              <a:buChar char="−"/>
            </a:pPr>
            <a:r>
              <a:rPr lang="it-IT" sz="3000" dirty="0"/>
              <a:t>Al contrario si osservavano </a:t>
            </a:r>
            <a:r>
              <a:rPr lang="it-IT" sz="3000" i="1" dirty="0">
                <a:solidFill>
                  <a:srgbClr val="FF0000"/>
                </a:solidFill>
              </a:rPr>
              <a:t>spettri discreti</a:t>
            </a:r>
            <a:r>
              <a:rPr lang="it-IT" sz="3000" dirty="0"/>
              <a:t> con </a:t>
            </a:r>
            <a:r>
              <a:rPr lang="it-IT" sz="3000" i="1" dirty="0">
                <a:solidFill>
                  <a:srgbClr val="FF0000"/>
                </a:solidFill>
              </a:rPr>
              <a:t>serie</a:t>
            </a:r>
            <a:r>
              <a:rPr lang="it-IT" sz="3000" dirty="0"/>
              <a:t> specifiche di </a:t>
            </a:r>
            <a:r>
              <a:rPr lang="it-IT" sz="3000" dirty="0">
                <a:solidFill>
                  <a:srgbClr val="FF0000"/>
                </a:solidFill>
              </a:rPr>
              <a:t>righe </a:t>
            </a:r>
            <a:r>
              <a:rPr lang="it-IT" sz="3000" dirty="0"/>
              <a:t>in strette bande di frequenza, come ad esempio la </a:t>
            </a:r>
            <a:r>
              <a:rPr lang="it-IT" sz="3000" i="1" dirty="0">
                <a:solidFill>
                  <a:srgbClr val="FF0000"/>
                </a:solidFill>
              </a:rPr>
              <a:t>serie di </a:t>
            </a:r>
            <a:r>
              <a:rPr lang="it-IT" sz="3000" i="1" dirty="0" err="1">
                <a:solidFill>
                  <a:srgbClr val="FF0000"/>
                </a:solidFill>
              </a:rPr>
              <a:t>Balmer</a:t>
            </a:r>
            <a:r>
              <a:rPr lang="it-IT" sz="3000" i="1" dirty="0">
                <a:solidFill>
                  <a:srgbClr val="FF0000"/>
                </a:solidFill>
              </a:rPr>
              <a:t> </a:t>
            </a:r>
            <a:r>
              <a:rPr lang="it-IT" sz="3000" dirty="0"/>
              <a:t>(1885)</a:t>
            </a:r>
          </a:p>
        </p:txBody>
      </p:sp>
      <p:sp>
        <p:nvSpPr>
          <p:cNvPr id="10" name="CasellaDiTesto 9"/>
          <p:cNvSpPr txBox="1"/>
          <p:nvPr/>
        </p:nvSpPr>
        <p:spPr>
          <a:xfrm>
            <a:off x="-3095" y="620688"/>
            <a:ext cx="4863127" cy="1477328"/>
          </a:xfrm>
          <a:prstGeom prst="rect">
            <a:avLst/>
          </a:prstGeom>
          <a:noFill/>
        </p:spPr>
        <p:txBody>
          <a:bodyPr wrap="square" rtlCol="0">
            <a:spAutoFit/>
          </a:bodyPr>
          <a:lstStyle/>
          <a:p>
            <a:pPr marL="273050" indent="-273050">
              <a:buFont typeface="Calibri" panose="020F0502020204030204" pitchFamily="34" charset="0"/>
              <a:buChar char="−"/>
            </a:pPr>
            <a:r>
              <a:rPr lang="it-IT" sz="3000" dirty="0"/>
              <a:t>Per fortuna l’</a:t>
            </a:r>
            <a:r>
              <a:rPr lang="it-IT" sz="3000" dirty="0">
                <a:solidFill>
                  <a:srgbClr val="FF0000"/>
                </a:solidFill>
              </a:rPr>
              <a:t>atomo </a:t>
            </a:r>
            <a:r>
              <a:rPr lang="it-IT" sz="3000" dirty="0"/>
              <a:t>risultava invece sostanzialmente </a:t>
            </a:r>
            <a:r>
              <a:rPr lang="it-IT" sz="3000" dirty="0">
                <a:solidFill>
                  <a:srgbClr val="FF0000"/>
                </a:solidFill>
              </a:rPr>
              <a:t>stabile</a:t>
            </a:r>
            <a:r>
              <a:rPr lang="it-IT" sz="3000" dirty="0"/>
              <a:t>!!!</a:t>
            </a:r>
          </a:p>
        </p:txBody>
      </p:sp>
      <p:sp>
        <p:nvSpPr>
          <p:cNvPr id="9" name="CasellaDiTesto 8"/>
          <p:cNvSpPr txBox="1"/>
          <p:nvPr/>
        </p:nvSpPr>
        <p:spPr>
          <a:xfrm>
            <a:off x="0" y="1971998"/>
            <a:ext cx="4860032" cy="2400657"/>
          </a:xfrm>
          <a:prstGeom prst="rect">
            <a:avLst/>
          </a:prstGeom>
          <a:noFill/>
        </p:spPr>
        <p:txBody>
          <a:bodyPr wrap="square" rtlCol="0">
            <a:spAutoFit/>
          </a:bodyPr>
          <a:lstStyle/>
          <a:p>
            <a:pPr marL="273050" indent="-273050">
              <a:buFont typeface="Calibri" panose="020F0502020204030204" pitchFamily="34" charset="0"/>
              <a:buChar char="−"/>
            </a:pPr>
            <a:r>
              <a:rPr lang="it-IT" sz="3000" dirty="0"/>
              <a:t>L’</a:t>
            </a:r>
            <a:r>
              <a:rPr lang="it-IT" sz="3000" dirty="0">
                <a:solidFill>
                  <a:srgbClr val="FF0000"/>
                </a:solidFill>
              </a:rPr>
              <a:t>assorbimento </a:t>
            </a:r>
            <a:r>
              <a:rPr lang="it-IT" sz="3000" dirty="0"/>
              <a:t>e l’</a:t>
            </a:r>
            <a:r>
              <a:rPr lang="it-IT" sz="3000" dirty="0">
                <a:solidFill>
                  <a:srgbClr val="FF0000"/>
                </a:solidFill>
              </a:rPr>
              <a:t>emissione </a:t>
            </a:r>
            <a:r>
              <a:rPr lang="it-IT" sz="3000" dirty="0"/>
              <a:t>della radiazione sarebbero dovuti avvenire per tutte le frequenze con uno </a:t>
            </a:r>
            <a:r>
              <a:rPr lang="it-IT" sz="3000" i="1" dirty="0">
                <a:solidFill>
                  <a:srgbClr val="FF0000"/>
                </a:solidFill>
              </a:rPr>
              <a:t>spettro</a:t>
            </a:r>
            <a:r>
              <a:rPr lang="it-IT" sz="3000" dirty="0">
                <a:solidFill>
                  <a:srgbClr val="FF0000"/>
                </a:solidFill>
              </a:rPr>
              <a:t> continuo</a:t>
            </a:r>
            <a:r>
              <a:rPr lang="it-IT" sz="3000" dirty="0"/>
              <a:t>…</a:t>
            </a:r>
          </a:p>
        </p:txBody>
      </p:sp>
      <p:pic>
        <p:nvPicPr>
          <p:cNvPr id="1026" name="Picture 2" descr="C:\Users\Administrator\Google Drive\Scuola Cardano\16_17 Pieve\Tonelli\Conferenza\fallimento Ruther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825999"/>
            <a:ext cx="3960441" cy="3849437"/>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3094" y="620688"/>
            <a:ext cx="4863126" cy="3785652"/>
          </a:xfrm>
          <a:prstGeom prst="rect">
            <a:avLst/>
          </a:prstGeom>
          <a:noFill/>
        </p:spPr>
        <p:txBody>
          <a:bodyPr wrap="square" rtlCol="0">
            <a:spAutoFit/>
          </a:bodyPr>
          <a:lstStyle/>
          <a:p>
            <a:pPr marL="273050" indent="-273050">
              <a:buFont typeface="Calibri" panose="020F0502020204030204" pitchFamily="34" charset="0"/>
              <a:buChar char="−"/>
            </a:pPr>
            <a:r>
              <a:rPr lang="it-IT" sz="3000" dirty="0"/>
              <a:t>Una particella</a:t>
            </a:r>
            <a:r>
              <a:rPr lang="it-IT" sz="3000" dirty="0">
                <a:solidFill>
                  <a:srgbClr val="FF0000"/>
                </a:solidFill>
              </a:rPr>
              <a:t> carica </a:t>
            </a:r>
            <a:r>
              <a:rPr lang="it-IT" sz="3000" dirty="0"/>
              <a:t>in orbita</a:t>
            </a:r>
            <a:r>
              <a:rPr lang="it-IT" sz="3000" dirty="0">
                <a:solidFill>
                  <a:srgbClr val="FF0000"/>
                </a:solidFill>
              </a:rPr>
              <a:t> </a:t>
            </a:r>
            <a:r>
              <a:rPr lang="it-IT" sz="3000" dirty="0"/>
              <a:t>circolare avrebbe dovuto risentire di un’</a:t>
            </a:r>
            <a:r>
              <a:rPr lang="it-IT" sz="3000" dirty="0">
                <a:solidFill>
                  <a:srgbClr val="FF0000"/>
                </a:solidFill>
              </a:rPr>
              <a:t>accelerazione </a:t>
            </a:r>
            <a:r>
              <a:rPr lang="it-IT" sz="3000" dirty="0"/>
              <a:t> e </a:t>
            </a:r>
            <a:r>
              <a:rPr lang="it-IT" sz="3000" dirty="0">
                <a:solidFill>
                  <a:srgbClr val="FF0000"/>
                </a:solidFill>
              </a:rPr>
              <a:t>perdere energia</a:t>
            </a:r>
            <a:r>
              <a:rPr lang="it-IT" sz="3000" dirty="0"/>
              <a:t> sotto forma di </a:t>
            </a:r>
            <a:r>
              <a:rPr lang="it-IT" sz="3000" dirty="0">
                <a:solidFill>
                  <a:srgbClr val="FF0000"/>
                </a:solidFill>
              </a:rPr>
              <a:t>onde elettromagnetiche</a:t>
            </a:r>
            <a:r>
              <a:rPr lang="it-IT" sz="3000" dirty="0"/>
              <a:t>,</a:t>
            </a:r>
            <a:r>
              <a:rPr lang="it-IT" sz="3000" dirty="0">
                <a:solidFill>
                  <a:srgbClr val="FF0000"/>
                </a:solidFill>
              </a:rPr>
              <a:t> </a:t>
            </a:r>
            <a:r>
              <a:rPr lang="it-IT" sz="3000" dirty="0"/>
              <a:t>cadendo sul nucleo in una traiettoria a spirale…</a:t>
            </a:r>
          </a:p>
        </p:txBody>
      </p:sp>
      <p:sp>
        <p:nvSpPr>
          <p:cNvPr id="2" name="Titolo 1"/>
          <p:cNvSpPr>
            <a:spLocks noGrp="1"/>
          </p:cNvSpPr>
          <p:nvPr>
            <p:ph type="title"/>
          </p:nvPr>
        </p:nvSpPr>
        <p:spPr>
          <a:xfrm>
            <a:off x="251520" y="-27384"/>
            <a:ext cx="8640960" cy="798478"/>
          </a:xfrm>
        </p:spPr>
        <p:txBody>
          <a:bodyPr/>
          <a:lstStyle/>
          <a:p>
            <a:r>
              <a:rPr lang="it-IT" dirty="0"/>
              <a:t>Le critiche al modello planetario</a:t>
            </a:r>
          </a:p>
        </p:txBody>
      </p:sp>
      <p:pic>
        <p:nvPicPr>
          <p:cNvPr id="2051" name="Picture 3" descr="C:\Users\Administrator\Google Drive\Scuola Cardano\16_17 Pieve\Tonelli\Conferenza\serie Balm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898840"/>
            <a:ext cx="8496944" cy="1122448"/>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7" name="Segnaposto numero diapositiva 6"/>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15</a:t>
            </a:fld>
            <a:endParaRPr lang="it-IT" dirty="0"/>
          </a:p>
        </p:txBody>
      </p:sp>
    </p:spTree>
    <p:extLst>
      <p:ext uri="{BB962C8B-B14F-4D97-AF65-F5344CB8AC3E}">
        <p14:creationId xmlns:p14="http://schemas.microsoft.com/office/powerpoint/2010/main" val="39704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8">
                                            <p:txEl>
                                              <p:pRg st="0" end="0"/>
                                            </p:txEl>
                                          </p:spTgt>
                                        </p:tgtEl>
                                      </p:cBhvr>
                                    </p:animEffect>
                                    <p:set>
                                      <p:cBhvr>
                                        <p:cTn id="15" dur="1" fill="hold">
                                          <p:stCondLst>
                                            <p:cond delay="999"/>
                                          </p:stCondLst>
                                        </p:cTn>
                                        <p:tgtEl>
                                          <p:spTgt spid="8">
                                            <p:txEl>
                                              <p:pRg st="0" end="0"/>
                                            </p:txEl>
                                          </p:spTgt>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iterate type="lt">
                                    <p:tmPct val="0"/>
                                  </p:iterate>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iterate type="lt">
                                    <p:tmPct val="0"/>
                                  </p:iterate>
                                  <p:childTnLst>
                                    <p:animEffect transition="out" filter="fade">
                                      <p:cBhvr>
                                        <p:cTn id="28" dur="1000"/>
                                        <p:tgtEl>
                                          <p:spTgt spid="9">
                                            <p:txEl>
                                              <p:pRg st="0" end="0"/>
                                            </p:txEl>
                                          </p:spTgt>
                                        </p:tgtEl>
                                      </p:cBhvr>
                                    </p:animEffect>
                                    <p:set>
                                      <p:cBhvr>
                                        <p:cTn id="29" dur="1" fill="hold">
                                          <p:stCondLst>
                                            <p:cond delay="999"/>
                                          </p:stCondLst>
                                        </p:cTn>
                                        <p:tgtEl>
                                          <p:spTgt spid="9">
                                            <p:txEl>
                                              <p:pRg st="0" end="0"/>
                                            </p:txEl>
                                          </p:spTgt>
                                        </p:tgtEl>
                                        <p:attrNameLst>
                                          <p:attrName>style.visibility</p:attrName>
                                        </p:attrNameLst>
                                      </p:cBhvr>
                                      <p:to>
                                        <p:strVal val="hidden"/>
                                      </p:to>
                                    </p:se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fade">
                                      <p:cBhvr>
                                        <p:cTn id="3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9" grpId="0" build="p"/>
      <p:bldP spid="9" grpId="1" uiExpand="1" build="p"/>
      <p:bldP spid="8" grpId="0" uiExpand="1" build="p"/>
      <p:bldP spid="8"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NATURA DISCRETA dei livelli energetici</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16</a:t>
            </a:fld>
            <a:endParaRPr lang="it-IT" dirty="0"/>
          </a:p>
        </p:txBody>
      </p:sp>
      <p:sp>
        <p:nvSpPr>
          <p:cNvPr id="6" name="CasellaDiTesto 5"/>
          <p:cNvSpPr txBox="1"/>
          <p:nvPr/>
        </p:nvSpPr>
        <p:spPr>
          <a:xfrm>
            <a:off x="234992" y="1101271"/>
            <a:ext cx="8657487" cy="707886"/>
          </a:xfrm>
          <a:prstGeom prst="rect">
            <a:avLst/>
          </a:prstGeom>
          <a:noFill/>
        </p:spPr>
        <p:txBody>
          <a:bodyPr wrap="square" rtlCol="0">
            <a:spAutoFit/>
          </a:bodyPr>
          <a:lstStyle/>
          <a:p>
            <a:pPr algn="just"/>
            <a:r>
              <a:rPr lang="it-IT" sz="2000" dirty="0">
                <a:sym typeface="Wingdings" panose="05000000000000000000" pitchFamily="2" charset="2"/>
              </a:rPr>
              <a:t> Le righe spettrali sono distribuite in maniera DISCRETA e non continua per gli spettri di emissione</a:t>
            </a:r>
            <a:endParaRPr lang="it-IT" sz="2000" dirty="0"/>
          </a:p>
        </p:txBody>
      </p:sp>
      <p:sp>
        <p:nvSpPr>
          <p:cNvPr id="7" name="CasellaDiTesto 6"/>
          <p:cNvSpPr txBox="1"/>
          <p:nvPr/>
        </p:nvSpPr>
        <p:spPr>
          <a:xfrm>
            <a:off x="583196" y="2321251"/>
            <a:ext cx="7992888" cy="369332"/>
          </a:xfrm>
          <a:prstGeom prst="rect">
            <a:avLst/>
          </a:prstGeom>
          <a:noFill/>
        </p:spPr>
        <p:txBody>
          <a:bodyPr wrap="square" rtlCol="0">
            <a:spAutoFit/>
          </a:bodyPr>
          <a:lstStyle/>
          <a:p>
            <a:r>
              <a:rPr lang="it-IT" b="1" dirty="0">
                <a:solidFill>
                  <a:srgbClr val="FF0000"/>
                </a:solidFill>
                <a:sym typeface="Wingdings" panose="05000000000000000000" pitchFamily="2" charset="2"/>
              </a:rPr>
              <a:t> la natura dell’emissione energetica da parte del gas riscaldato è discreta</a:t>
            </a:r>
            <a:endParaRPr lang="it-IT" b="1" dirty="0">
              <a:solidFill>
                <a:srgbClr val="FF0000"/>
              </a:solidFill>
            </a:endParaRPr>
          </a:p>
        </p:txBody>
      </p:sp>
      <p:cxnSp>
        <p:nvCxnSpPr>
          <p:cNvPr id="9" name="Connettore diritto 8"/>
          <p:cNvCxnSpPr/>
          <p:nvPr/>
        </p:nvCxnSpPr>
        <p:spPr>
          <a:xfrm>
            <a:off x="899592" y="3284984"/>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a:off x="395536" y="5373216"/>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flipV="1">
            <a:off x="899592" y="3284984"/>
            <a:ext cx="252028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diritto 13"/>
          <p:cNvCxnSpPr>
            <a:cxnSpLocks/>
          </p:cNvCxnSpPr>
          <p:nvPr/>
        </p:nvCxnSpPr>
        <p:spPr>
          <a:xfrm>
            <a:off x="5765651" y="3175765"/>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diritto 14"/>
          <p:cNvCxnSpPr>
            <a:cxnSpLocks/>
          </p:cNvCxnSpPr>
          <p:nvPr/>
        </p:nvCxnSpPr>
        <p:spPr>
          <a:xfrm>
            <a:off x="5261595" y="5263997"/>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diritto 15"/>
          <p:cNvCxnSpPr>
            <a:cxnSpLocks/>
          </p:cNvCxnSpPr>
          <p:nvPr/>
        </p:nvCxnSpPr>
        <p:spPr>
          <a:xfrm>
            <a:off x="5765651" y="4975965"/>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p:cNvCxnSpPr>
            <a:cxnSpLocks/>
          </p:cNvCxnSpPr>
          <p:nvPr/>
        </p:nvCxnSpPr>
        <p:spPr>
          <a:xfrm>
            <a:off x="6629747" y="4615925"/>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p:cNvCxnSpPr>
            <a:cxnSpLocks/>
          </p:cNvCxnSpPr>
          <p:nvPr/>
        </p:nvCxnSpPr>
        <p:spPr>
          <a:xfrm>
            <a:off x="7493843" y="4327893"/>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1253512" y="5562688"/>
            <a:ext cx="2448272" cy="369332"/>
          </a:xfrm>
          <a:prstGeom prst="rect">
            <a:avLst/>
          </a:prstGeom>
          <a:noFill/>
        </p:spPr>
        <p:txBody>
          <a:bodyPr wrap="square" rtlCol="0">
            <a:spAutoFit/>
          </a:bodyPr>
          <a:lstStyle/>
          <a:p>
            <a:r>
              <a:rPr lang="it-IT" dirty="0"/>
              <a:t>energia comunicata</a:t>
            </a:r>
          </a:p>
        </p:txBody>
      </p:sp>
      <p:sp>
        <p:nvSpPr>
          <p:cNvPr id="26" name="CasellaDiTesto 25"/>
          <p:cNvSpPr txBox="1"/>
          <p:nvPr/>
        </p:nvSpPr>
        <p:spPr>
          <a:xfrm rot="16200000">
            <a:off x="-693874" y="3816256"/>
            <a:ext cx="2448272" cy="369332"/>
          </a:xfrm>
          <a:prstGeom prst="rect">
            <a:avLst/>
          </a:prstGeom>
          <a:noFill/>
        </p:spPr>
        <p:txBody>
          <a:bodyPr wrap="square" rtlCol="0">
            <a:spAutoFit/>
          </a:bodyPr>
          <a:lstStyle/>
          <a:p>
            <a:r>
              <a:rPr lang="it-IT" dirty="0"/>
              <a:t>energia emessa</a:t>
            </a:r>
          </a:p>
        </p:txBody>
      </p:sp>
      <p:sp>
        <p:nvSpPr>
          <p:cNvPr id="27" name="CasellaDiTesto 26"/>
          <p:cNvSpPr txBox="1"/>
          <p:nvPr/>
        </p:nvSpPr>
        <p:spPr>
          <a:xfrm rot="16200000">
            <a:off x="4146946" y="3657156"/>
            <a:ext cx="2448272" cy="369332"/>
          </a:xfrm>
          <a:prstGeom prst="rect">
            <a:avLst/>
          </a:prstGeom>
          <a:noFill/>
        </p:spPr>
        <p:txBody>
          <a:bodyPr wrap="square" rtlCol="0">
            <a:spAutoFit/>
          </a:bodyPr>
          <a:lstStyle/>
          <a:p>
            <a:r>
              <a:rPr lang="it-IT" dirty="0"/>
              <a:t>energia emessa</a:t>
            </a:r>
          </a:p>
        </p:txBody>
      </p:sp>
      <p:sp>
        <p:nvSpPr>
          <p:cNvPr id="28" name="CasellaDiTesto 27"/>
          <p:cNvSpPr txBox="1"/>
          <p:nvPr/>
        </p:nvSpPr>
        <p:spPr>
          <a:xfrm>
            <a:off x="5975555" y="5399137"/>
            <a:ext cx="2448272" cy="369332"/>
          </a:xfrm>
          <a:prstGeom prst="rect">
            <a:avLst/>
          </a:prstGeom>
          <a:noFill/>
        </p:spPr>
        <p:txBody>
          <a:bodyPr wrap="square" rtlCol="0">
            <a:spAutoFit/>
          </a:bodyPr>
          <a:lstStyle/>
          <a:p>
            <a:r>
              <a:rPr lang="it-IT" dirty="0"/>
              <a:t>energia comunicata</a:t>
            </a:r>
          </a:p>
        </p:txBody>
      </p:sp>
    </p:spTree>
    <p:extLst>
      <p:ext uri="{BB962C8B-B14F-4D97-AF65-F5344CB8AC3E}">
        <p14:creationId xmlns:p14="http://schemas.microsoft.com/office/powerpoint/2010/main" val="398966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alla ricerca di una spiegazione….</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17</a:t>
            </a:fld>
            <a:endParaRPr lang="it-IT" dirty="0"/>
          </a:p>
        </p:txBody>
      </p:sp>
      <p:sp>
        <p:nvSpPr>
          <p:cNvPr id="8" name="AutoShape 2" descr="Risultati immagini per lente detective, ricerca"/>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1" name="Gruppo 10"/>
          <p:cNvGrpSpPr/>
          <p:nvPr/>
        </p:nvGrpSpPr>
        <p:grpSpPr>
          <a:xfrm>
            <a:off x="3707904" y="4375623"/>
            <a:ext cx="5793392" cy="1647785"/>
            <a:chOff x="3707904" y="4375623"/>
            <a:chExt cx="5793392" cy="1647785"/>
          </a:xfrm>
        </p:grpSpPr>
        <p:sp>
          <p:nvSpPr>
            <p:cNvPr id="7" name="CasellaDiTesto 6"/>
            <p:cNvSpPr txBox="1"/>
            <p:nvPr/>
          </p:nvSpPr>
          <p:spPr>
            <a:xfrm>
              <a:off x="3707904" y="4375623"/>
              <a:ext cx="4608512" cy="461665"/>
            </a:xfrm>
            <a:prstGeom prst="rect">
              <a:avLst/>
            </a:prstGeom>
            <a:noFill/>
          </p:spPr>
          <p:txBody>
            <a:bodyPr wrap="square" rtlCol="0">
              <a:spAutoFit/>
            </a:bodyPr>
            <a:lstStyle/>
            <a:p>
              <a:r>
                <a:rPr lang="it-IT" sz="2400" u="sng" dirty="0"/>
                <a:t>SERVE UN MODELLO SEMPLIFICATO</a:t>
              </a:r>
            </a:p>
          </p:txBody>
        </p:sp>
        <p:sp>
          <p:nvSpPr>
            <p:cNvPr id="9" name="CasellaDiTesto 8"/>
            <p:cNvSpPr txBox="1"/>
            <p:nvPr/>
          </p:nvSpPr>
          <p:spPr>
            <a:xfrm>
              <a:off x="4589472" y="5438633"/>
              <a:ext cx="4911824" cy="584775"/>
            </a:xfrm>
            <a:prstGeom prst="rect">
              <a:avLst/>
            </a:prstGeom>
            <a:noFill/>
          </p:spPr>
          <p:txBody>
            <a:bodyPr wrap="square" rtlCol="0">
              <a:spAutoFit/>
            </a:bodyPr>
            <a:lstStyle/>
            <a:p>
              <a:r>
                <a:rPr lang="it-IT" sz="3200" b="1" dirty="0"/>
                <a:t>…. IL CORPO NERO</a:t>
              </a:r>
            </a:p>
          </p:txBody>
        </p:sp>
      </p:grpSp>
      <p:grpSp>
        <p:nvGrpSpPr>
          <p:cNvPr id="10" name="Gruppo 9"/>
          <p:cNvGrpSpPr/>
          <p:nvPr/>
        </p:nvGrpSpPr>
        <p:grpSpPr>
          <a:xfrm>
            <a:off x="399331" y="1844258"/>
            <a:ext cx="8241121" cy="2993030"/>
            <a:chOff x="399331" y="1844258"/>
            <a:chExt cx="8241121" cy="2993030"/>
          </a:xfrm>
        </p:grpSpPr>
        <p:sp>
          <p:nvSpPr>
            <p:cNvPr id="6" name="CasellaDiTesto 5"/>
            <p:cNvSpPr txBox="1"/>
            <p:nvPr/>
          </p:nvSpPr>
          <p:spPr>
            <a:xfrm>
              <a:off x="503548" y="1844258"/>
              <a:ext cx="8136904" cy="830997"/>
            </a:xfrm>
            <a:prstGeom prst="rect">
              <a:avLst/>
            </a:prstGeom>
            <a:noFill/>
          </p:spPr>
          <p:txBody>
            <a:bodyPr wrap="square" rtlCol="0">
              <a:spAutoFit/>
            </a:bodyPr>
            <a:lstStyle/>
            <a:p>
              <a:pPr algn="just"/>
              <a:r>
                <a:rPr lang="it-IT" sz="2400" dirty="0"/>
                <a:t>Indagine sui meccanismi di </a:t>
              </a:r>
              <a:r>
                <a:rPr lang="it-IT" sz="2400" dirty="0">
                  <a:solidFill>
                    <a:srgbClr val="FF0000"/>
                  </a:solidFill>
                </a:rPr>
                <a:t>assorbimento/emissione</a:t>
              </a:r>
              <a:r>
                <a:rPr lang="it-IT" sz="2400" dirty="0"/>
                <a:t> della </a:t>
              </a:r>
              <a:r>
                <a:rPr lang="it-IT" sz="2400" dirty="0">
                  <a:solidFill>
                    <a:srgbClr val="FF0000"/>
                  </a:solidFill>
                </a:rPr>
                <a:t>radiazione</a:t>
              </a:r>
              <a:r>
                <a:rPr lang="it-IT" sz="2400" dirty="0"/>
                <a:t> da parte della materia</a:t>
              </a:r>
            </a:p>
          </p:txBody>
        </p:sp>
        <p:pic>
          <p:nvPicPr>
            <p:cNvPr id="4098" name="Picture 2" descr="http://images.freeimages.com/images/premium/previews/5150/51504254-hipster-man-sunbathing-in-the-beach-chair-with-cock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331" y="3061207"/>
              <a:ext cx="1776081" cy="17760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ultati immagini per sole con raggi cart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4917" y="2800147"/>
              <a:ext cx="1452512" cy="13634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83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Google Drive\Scuola Cardano\16_17 Pieve\Tonelli\Conferenza\corpo ner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38" y="-52160"/>
            <a:ext cx="4467501" cy="448927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0" y="727536"/>
            <a:ext cx="61640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Corpo ideale in grado di assorbire</a:t>
            </a:r>
          </a:p>
          <a:p>
            <a:pPr marL="273050" algn="just"/>
            <a:r>
              <a:rPr lang="it-IT" sz="3000" dirty="0"/>
              <a:t>(e quindi riemettere) </a:t>
            </a:r>
            <a:r>
              <a:rPr lang="it-IT" sz="3000" dirty="0">
                <a:solidFill>
                  <a:srgbClr val="FF0000"/>
                </a:solidFill>
              </a:rPr>
              <a:t>radiazione</a:t>
            </a:r>
          </a:p>
          <a:p>
            <a:pPr marL="273050"/>
            <a:r>
              <a:rPr lang="it-IT" sz="3000" dirty="0">
                <a:solidFill>
                  <a:srgbClr val="FF0000"/>
                </a:solidFill>
              </a:rPr>
              <a:t>a tutte le frequenze</a:t>
            </a:r>
            <a:r>
              <a:rPr lang="it-IT" sz="3000" dirty="0"/>
              <a:t>: es. cavità</a:t>
            </a:r>
          </a:p>
        </p:txBody>
      </p:sp>
      <p:sp>
        <p:nvSpPr>
          <p:cNvPr id="2" name="Titolo 1"/>
          <p:cNvSpPr>
            <a:spLocks noGrp="1"/>
          </p:cNvSpPr>
          <p:nvPr>
            <p:ph type="title"/>
          </p:nvPr>
        </p:nvSpPr>
        <p:spPr>
          <a:xfrm>
            <a:off x="251520" y="-27384"/>
            <a:ext cx="8640960" cy="798478"/>
          </a:xfrm>
        </p:spPr>
        <p:txBody>
          <a:bodyPr/>
          <a:lstStyle/>
          <a:p>
            <a:r>
              <a:rPr lang="it-IT" dirty="0"/>
              <a:t>Lo spettro di corpo nero</a:t>
            </a:r>
          </a:p>
        </p:txBody>
      </p:sp>
      <p:pic>
        <p:nvPicPr>
          <p:cNvPr id="2051" name="Picture 3" descr="C:\Users\Administrator\Google Drive\Scuola Cardano\16_17 Pieve\Tonelli\Conferenza\corpo nero spett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8" y="2357560"/>
            <a:ext cx="4669671" cy="3735736"/>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data 8"/>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10" name="Segnaposto piè di pagina 9"/>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3" name="Segnaposto numero diapositiva 12"/>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18</a:t>
            </a:fld>
            <a:endParaRPr lang="it-IT" dirty="0"/>
          </a:p>
        </p:txBody>
      </p:sp>
      <p:grpSp>
        <p:nvGrpSpPr>
          <p:cNvPr id="3" name="Gruppo 2"/>
          <p:cNvGrpSpPr/>
          <p:nvPr/>
        </p:nvGrpSpPr>
        <p:grpSpPr>
          <a:xfrm>
            <a:off x="4860032" y="4686780"/>
            <a:ext cx="4032448" cy="1807751"/>
            <a:chOff x="4860032" y="4509120"/>
            <a:chExt cx="4032448" cy="1807751"/>
          </a:xfrm>
        </p:grpSpPr>
        <p:sp>
          <p:nvSpPr>
            <p:cNvPr id="11" name="CasellaDiTesto 10"/>
            <p:cNvSpPr txBox="1"/>
            <p:nvPr/>
          </p:nvSpPr>
          <p:spPr>
            <a:xfrm>
              <a:off x="4860032" y="4509120"/>
              <a:ext cx="4032448" cy="1015663"/>
            </a:xfrm>
            <a:prstGeom prst="rect">
              <a:avLst/>
            </a:prstGeom>
            <a:noFill/>
          </p:spPr>
          <p:txBody>
            <a:bodyPr wrap="square" rtlCol="0">
              <a:spAutoFit/>
            </a:bodyPr>
            <a:lstStyle/>
            <a:p>
              <a:pPr marL="273050" indent="-273050">
                <a:buFont typeface="Calibri" panose="020F0502020204030204" pitchFamily="34" charset="0"/>
                <a:buChar char="−"/>
              </a:pPr>
              <a:r>
                <a:rPr lang="it-IT" sz="3000" dirty="0"/>
                <a:t>Legge di spostamento di </a:t>
              </a:r>
              <a:r>
                <a:rPr lang="it-IT" sz="3000" dirty="0" err="1"/>
                <a:t>Wien</a:t>
              </a:r>
              <a:r>
                <a:rPr lang="it-IT" sz="3000" dirty="0"/>
                <a:t>: </a:t>
              </a:r>
              <a:r>
                <a:rPr lang="it-IT" sz="3000" i="1" dirty="0" err="1">
                  <a:solidFill>
                    <a:srgbClr val="FF0000"/>
                  </a:solidFill>
                  <a:latin typeface="Symbol" panose="05050102010706020507" pitchFamily="18" charset="2"/>
                </a:rPr>
                <a:t>l</a:t>
              </a:r>
              <a:r>
                <a:rPr lang="it-IT" sz="3000" i="1" baseline="-25000" dirty="0" err="1">
                  <a:solidFill>
                    <a:srgbClr val="FF0000"/>
                  </a:solidFill>
                  <a:latin typeface="Cambria Math" panose="02040503050406030204" pitchFamily="18" charset="0"/>
                  <a:ea typeface="Cambria Math" panose="02040503050406030204" pitchFamily="18" charset="0"/>
                </a:rPr>
                <a:t>picco</a:t>
              </a:r>
              <a:r>
                <a:rPr lang="it-IT" sz="3000" i="1" baseline="-25000" dirty="0">
                  <a:solidFill>
                    <a:srgbClr val="FF0000"/>
                  </a:solidFill>
                  <a:latin typeface="Cambria Math" panose="02040503050406030204" pitchFamily="18" charset="0"/>
                  <a:ea typeface="Cambria Math" panose="02040503050406030204" pitchFamily="18" charset="0"/>
                </a:rPr>
                <a:t> </a:t>
              </a:r>
              <a:r>
                <a:rPr lang="it-IT" sz="3000" i="1" dirty="0">
                  <a:solidFill>
                    <a:srgbClr val="FF0000"/>
                  </a:solidFill>
                  <a:latin typeface="Cambria Math" panose="02040503050406030204" pitchFamily="18" charset="0"/>
                  <a:ea typeface="Cambria Math" panose="02040503050406030204" pitchFamily="18" charset="0"/>
                </a:rPr>
                <a:t>T = </a:t>
              </a:r>
              <a:r>
                <a:rPr lang="it-IT" sz="3000" i="1" dirty="0" err="1">
                  <a:solidFill>
                    <a:srgbClr val="FF0000"/>
                  </a:solidFill>
                  <a:latin typeface="Cambria Math" panose="02040503050406030204" pitchFamily="18" charset="0"/>
                  <a:ea typeface="Cambria Math" panose="02040503050406030204" pitchFamily="18" charset="0"/>
                </a:rPr>
                <a:t>cost</a:t>
              </a:r>
              <a:endParaRPr lang="it-IT" sz="3000" i="1" dirty="0">
                <a:solidFill>
                  <a:srgbClr val="FF0000"/>
                </a:solidFill>
                <a:latin typeface="Cambria Math" panose="02040503050406030204" pitchFamily="18" charset="0"/>
                <a:ea typeface="Cambria Math" panose="02040503050406030204" pitchFamily="18" charset="0"/>
              </a:endParaRPr>
            </a:p>
          </p:txBody>
        </p:sp>
        <p:pic>
          <p:nvPicPr>
            <p:cNvPr id="15" name="Picture 5" descr="C:\Users\Administrator\Google Drive\Scuola Cardano\16_17 Pieve\Tonelli\Conferenza\medaglia 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277" y="5524783"/>
              <a:ext cx="792088" cy="79208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ttangolo 3"/>
          <p:cNvSpPr/>
          <p:nvPr/>
        </p:nvSpPr>
        <p:spPr>
          <a:xfrm>
            <a:off x="3419872" y="1747664"/>
            <a:ext cx="1656184"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580112" y="3851756"/>
            <a:ext cx="2520280" cy="369332"/>
          </a:xfrm>
          <a:prstGeom prst="rect">
            <a:avLst/>
          </a:prstGeom>
          <a:solidFill>
            <a:schemeClr val="bg1"/>
          </a:solidFill>
        </p:spPr>
        <p:txBody>
          <a:bodyPr wrap="square" rtlCol="0">
            <a:spAutoFit/>
          </a:bodyPr>
          <a:lstStyle/>
          <a:p>
            <a:r>
              <a:rPr lang="it-IT" dirty="0"/>
              <a:t>                                       </a:t>
            </a:r>
          </a:p>
        </p:txBody>
      </p:sp>
      <p:sp>
        <p:nvSpPr>
          <p:cNvPr id="12" name="CasellaDiTesto 11"/>
          <p:cNvSpPr txBox="1"/>
          <p:nvPr/>
        </p:nvSpPr>
        <p:spPr>
          <a:xfrm>
            <a:off x="4860032" y="3737062"/>
            <a:ext cx="4032448" cy="1015663"/>
          </a:xfrm>
          <a:prstGeom prst="rect">
            <a:avLst/>
          </a:prstGeom>
          <a:noFill/>
        </p:spPr>
        <p:txBody>
          <a:bodyPr wrap="square" rtlCol="0">
            <a:spAutoFit/>
          </a:bodyPr>
          <a:lstStyle/>
          <a:p>
            <a:pPr marL="273050" indent="-273050">
              <a:buFont typeface="Calibri" panose="020F0502020204030204" pitchFamily="34" charset="0"/>
              <a:buChar char="−"/>
            </a:pPr>
            <a:r>
              <a:rPr lang="it-IT" sz="3000" dirty="0"/>
              <a:t>Legge di Stefan-</a:t>
            </a:r>
            <a:r>
              <a:rPr lang="it-IT" sz="3000" dirty="0" err="1"/>
              <a:t>Boltzmann</a:t>
            </a:r>
            <a:r>
              <a:rPr lang="it-IT" sz="3000" dirty="0"/>
              <a:t>: </a:t>
            </a:r>
            <a:r>
              <a:rPr lang="it-IT" sz="3000" i="1" dirty="0" err="1">
                <a:solidFill>
                  <a:srgbClr val="FF0000"/>
                </a:solidFill>
                <a:latin typeface="Cambria Math" panose="02040503050406030204" pitchFamily="18" charset="0"/>
                <a:ea typeface="Cambria Math" panose="02040503050406030204" pitchFamily="18" charset="0"/>
              </a:rPr>
              <a:t>I</a:t>
            </a:r>
            <a:r>
              <a:rPr lang="it-IT" sz="3000" i="1" baseline="-25000" dirty="0" err="1">
                <a:solidFill>
                  <a:srgbClr val="FF0000"/>
                </a:solidFill>
                <a:latin typeface="Cambria Math" panose="02040503050406030204" pitchFamily="18" charset="0"/>
                <a:ea typeface="Cambria Math" panose="02040503050406030204" pitchFamily="18" charset="0"/>
              </a:rPr>
              <a:t>tot</a:t>
            </a:r>
            <a:r>
              <a:rPr lang="it-IT" sz="3000" i="1" baseline="-25000" dirty="0">
                <a:solidFill>
                  <a:srgbClr val="FF0000"/>
                </a:solidFill>
                <a:latin typeface="Cambria Math" panose="02040503050406030204" pitchFamily="18" charset="0"/>
                <a:ea typeface="Cambria Math" panose="02040503050406030204" pitchFamily="18" charset="0"/>
              </a:rPr>
              <a:t> </a:t>
            </a:r>
            <a:r>
              <a:rPr lang="it-IT" sz="3000" i="1" dirty="0">
                <a:solidFill>
                  <a:srgbClr val="FF0000"/>
                </a:solidFill>
                <a:latin typeface="Cambria Math" panose="02040503050406030204" pitchFamily="18" charset="0"/>
                <a:ea typeface="Cambria Math" panose="02040503050406030204" pitchFamily="18" charset="0"/>
              </a:rPr>
              <a:t>= </a:t>
            </a:r>
            <a:r>
              <a:rPr lang="it-IT" sz="3000" i="1" dirty="0">
                <a:solidFill>
                  <a:srgbClr val="FF0000"/>
                </a:solidFill>
                <a:latin typeface="Symbol" panose="05050102010706020507" pitchFamily="18" charset="2"/>
                <a:ea typeface="Cambria Math" panose="02040503050406030204" pitchFamily="18" charset="0"/>
              </a:rPr>
              <a:t>s </a:t>
            </a:r>
            <a:r>
              <a:rPr lang="it-IT" sz="3000" i="1" dirty="0">
                <a:solidFill>
                  <a:srgbClr val="FF0000"/>
                </a:solidFill>
                <a:latin typeface="Cambria Math" panose="02040503050406030204" pitchFamily="18" charset="0"/>
                <a:ea typeface="Cambria Math" panose="02040503050406030204" pitchFamily="18" charset="0"/>
              </a:rPr>
              <a:t>T</a:t>
            </a:r>
            <a:r>
              <a:rPr lang="it-IT" sz="3000" i="1" baseline="30000" dirty="0">
                <a:solidFill>
                  <a:srgbClr val="FF0000"/>
                </a:solidFill>
                <a:latin typeface="Cambria Math" panose="02040503050406030204" pitchFamily="18" charset="0"/>
                <a:ea typeface="Cambria Math" panose="02040503050406030204" pitchFamily="18" charset="0"/>
              </a:rPr>
              <a:t>4</a:t>
            </a:r>
          </a:p>
        </p:txBody>
      </p:sp>
    </p:spTree>
    <p:extLst>
      <p:ext uri="{BB962C8B-B14F-4D97-AF65-F5344CB8AC3E}">
        <p14:creationId xmlns:p14="http://schemas.microsoft.com/office/powerpoint/2010/main" val="288972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childTnLst>
                                </p:cTn>
                              </p:par>
                              <p:par>
                                <p:cTn id="13" presetID="10" presetClass="exit" presetSubtype="0" fill="hold" grpId="0" nodeType="with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10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384"/>
            <a:ext cx="8640960" cy="798478"/>
          </a:xfrm>
        </p:spPr>
        <p:txBody>
          <a:bodyPr/>
          <a:lstStyle/>
          <a:p>
            <a:r>
              <a:rPr lang="it-IT" dirty="0"/>
              <a:t>La legge di </a:t>
            </a:r>
            <a:r>
              <a:rPr lang="it-IT" dirty="0" err="1"/>
              <a:t>Planck</a:t>
            </a:r>
            <a:endParaRPr lang="it-IT" dirty="0"/>
          </a:p>
        </p:txBody>
      </p:sp>
      <p:sp>
        <p:nvSpPr>
          <p:cNvPr id="7" name="CasellaDiTesto 6"/>
          <p:cNvSpPr txBox="1"/>
          <p:nvPr/>
        </p:nvSpPr>
        <p:spPr>
          <a:xfrm>
            <a:off x="0" y="2156037"/>
            <a:ext cx="8892480" cy="286232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1900: </a:t>
            </a:r>
            <a:r>
              <a:rPr lang="it-IT" sz="3000" dirty="0" err="1"/>
              <a:t>Planck</a:t>
            </a:r>
            <a:r>
              <a:rPr lang="it-IT" sz="3000" dirty="0"/>
              <a:t> risolve il problema </a:t>
            </a:r>
            <a:r>
              <a:rPr lang="it-IT" sz="3000" i="1" dirty="0">
                <a:solidFill>
                  <a:srgbClr val="FF0000"/>
                </a:solidFill>
              </a:rPr>
              <a:t>quantizzando</a:t>
            </a:r>
            <a:r>
              <a:rPr lang="it-IT" sz="3000" dirty="0"/>
              <a:t> </a:t>
            </a:r>
            <a:r>
              <a:rPr lang="it-IT" sz="3000" dirty="0">
                <a:solidFill>
                  <a:srgbClr val="FF0000"/>
                </a:solidFill>
              </a:rPr>
              <a:t>l’energia</a:t>
            </a:r>
            <a:r>
              <a:rPr lang="it-IT" sz="3000" dirty="0"/>
              <a:t>, cioè postulando che questa non possa essere assorbita e riemessa in modo continuo, ma solo in </a:t>
            </a:r>
            <a:r>
              <a:rPr lang="it-IT" sz="3000" dirty="0">
                <a:solidFill>
                  <a:srgbClr val="FF0000"/>
                </a:solidFill>
              </a:rPr>
              <a:t>multipli di una quantità minima </a:t>
            </a:r>
            <a:r>
              <a:rPr lang="it-IT" sz="3000" dirty="0"/>
              <a:t>proporzionale alla frequenza, </a:t>
            </a:r>
            <a:r>
              <a:rPr lang="it-IT" sz="3000" i="1" dirty="0">
                <a:solidFill>
                  <a:srgbClr val="FF0000"/>
                </a:solidFill>
                <a:latin typeface="Cambria Math" panose="02040503050406030204" pitchFamily="18" charset="0"/>
                <a:ea typeface="Cambria Math" panose="02040503050406030204" pitchFamily="18" charset="0"/>
              </a:rPr>
              <a:t>E</a:t>
            </a:r>
            <a:r>
              <a:rPr lang="it-IT" sz="3000" i="1" baseline="-25000" dirty="0">
                <a:solidFill>
                  <a:srgbClr val="FF0000"/>
                </a:solidFill>
                <a:latin typeface="Cambria Math" panose="02040503050406030204" pitchFamily="18" charset="0"/>
                <a:ea typeface="Cambria Math" panose="02040503050406030204" pitchFamily="18" charset="0"/>
              </a:rPr>
              <a:t>n </a:t>
            </a:r>
            <a:r>
              <a:rPr lang="it-IT" sz="3000" i="1" dirty="0">
                <a:solidFill>
                  <a:srgbClr val="FF0000"/>
                </a:solidFill>
                <a:latin typeface="Cambria Math" panose="02040503050406030204" pitchFamily="18" charset="0"/>
                <a:ea typeface="Cambria Math" panose="02040503050406030204" pitchFamily="18" charset="0"/>
              </a:rPr>
              <a:t>= </a:t>
            </a:r>
            <a:r>
              <a:rPr lang="it-IT" sz="3000" i="1" dirty="0" err="1">
                <a:solidFill>
                  <a:srgbClr val="FF0000"/>
                </a:solidFill>
                <a:latin typeface="Cambria Math" panose="02040503050406030204" pitchFamily="18" charset="0"/>
                <a:ea typeface="Cambria Math" panose="02040503050406030204" pitchFamily="18" charset="0"/>
              </a:rPr>
              <a:t>nh</a:t>
            </a:r>
            <a:r>
              <a:rPr lang="it-IT" sz="3000" i="1" dirty="0" err="1">
                <a:solidFill>
                  <a:srgbClr val="FF0000"/>
                </a:solidFill>
                <a:latin typeface="Symbol" panose="05050102010706020507" pitchFamily="18" charset="2"/>
                <a:ea typeface="Cambria Math" panose="02040503050406030204" pitchFamily="18" charset="0"/>
              </a:rPr>
              <a:t>n</a:t>
            </a:r>
            <a:endParaRPr lang="it-IT" sz="3000" i="1" dirty="0">
              <a:solidFill>
                <a:srgbClr val="FF0000"/>
              </a:solidFill>
              <a:latin typeface="Symbol" panose="05050102010706020507" pitchFamily="18" charset="2"/>
              <a:ea typeface="Cambria Math" panose="02040503050406030204" pitchFamily="18" charset="0"/>
            </a:endParaRPr>
          </a:p>
          <a:p>
            <a:pPr algn="just"/>
            <a:r>
              <a:rPr lang="it-IT" sz="3000" dirty="0"/>
              <a:t>   dove </a:t>
            </a:r>
            <a:r>
              <a:rPr lang="it-IT" sz="3000" i="1" dirty="0">
                <a:latin typeface="Cambria Math" panose="02040503050406030204" pitchFamily="18" charset="0"/>
                <a:ea typeface="Cambria Math" panose="02040503050406030204" pitchFamily="18" charset="0"/>
              </a:rPr>
              <a:t>h = 6,6</a:t>
            </a:r>
            <a:r>
              <a:rPr lang="it-IT" sz="3000" i="1" dirty="0">
                <a:latin typeface="Cambria Math" panose="02040503050406030204" pitchFamily="18" charset="0"/>
                <a:ea typeface="Cambria Math" panose="02040503050406030204" pitchFamily="18" charset="0"/>
                <a:cs typeface="Courier New"/>
              </a:rPr>
              <a:t>·10</a:t>
            </a:r>
            <a:r>
              <a:rPr lang="it-IT" sz="3000" i="1" baseline="30000" dirty="0">
                <a:latin typeface="Cambria Math" panose="02040503050406030204" pitchFamily="18" charset="0"/>
                <a:ea typeface="Cambria Math" panose="02040503050406030204" pitchFamily="18" charset="0"/>
                <a:cs typeface="Courier New"/>
              </a:rPr>
              <a:t>-34</a:t>
            </a:r>
            <a:r>
              <a:rPr lang="it-IT" sz="3000" i="1" dirty="0">
                <a:latin typeface="Cambria Math" panose="02040503050406030204" pitchFamily="18" charset="0"/>
                <a:ea typeface="Cambria Math" panose="02040503050406030204" pitchFamily="18" charset="0"/>
                <a:cs typeface="Courier New"/>
              </a:rPr>
              <a:t>J·s  </a:t>
            </a:r>
            <a:r>
              <a:rPr lang="it-IT" sz="3000" dirty="0">
                <a:cs typeface="Courier New"/>
              </a:rPr>
              <a:t>è la </a:t>
            </a:r>
            <a:r>
              <a:rPr lang="it-IT" sz="3000" i="1" dirty="0">
                <a:solidFill>
                  <a:srgbClr val="FF0000"/>
                </a:solidFill>
                <a:cs typeface="Courier New"/>
              </a:rPr>
              <a:t>costante di </a:t>
            </a:r>
            <a:r>
              <a:rPr lang="it-IT" sz="3000" i="1" dirty="0" err="1">
                <a:solidFill>
                  <a:srgbClr val="FF0000"/>
                </a:solidFill>
                <a:cs typeface="Courier New"/>
              </a:rPr>
              <a:t>Planck</a:t>
            </a:r>
            <a:endParaRPr lang="it-IT" sz="3000" i="1" dirty="0">
              <a:solidFill>
                <a:srgbClr val="FF0000"/>
              </a:solidFill>
            </a:endParaRPr>
          </a:p>
        </p:txBody>
      </p:sp>
      <mc:AlternateContent xmlns:mc="http://schemas.openxmlformats.org/markup-compatibility/2006" xmlns:a14="http://schemas.microsoft.com/office/drawing/2010/main">
        <mc:Choice Requires="a14">
          <p:sp>
            <p:nvSpPr>
              <p:cNvPr id="6" name="CasellaDiTesto 5"/>
              <p:cNvSpPr txBox="1"/>
              <p:nvPr/>
            </p:nvSpPr>
            <p:spPr>
              <a:xfrm>
                <a:off x="0" y="5020695"/>
                <a:ext cx="8892480" cy="1072601"/>
              </a:xfrm>
              <a:prstGeom prst="rect">
                <a:avLst/>
              </a:prstGeom>
              <a:noFill/>
            </p:spPr>
            <p:txBody>
              <a:bodyPr wrap="square" rtlCol="0">
                <a:spAutoFit/>
              </a:bodyPr>
              <a:lstStyle/>
              <a:p>
                <a:pPr marL="273050" indent="-273050" algn="just">
                  <a:buFont typeface="Calibri" panose="020F0502020204030204" pitchFamily="34" charset="0"/>
                  <a:buChar char="−"/>
                </a:pPr>
                <a:r>
                  <a:rPr lang="it-IT" sz="3000" b="0" dirty="0">
                    <a:solidFill>
                      <a:srgbClr val="FF0000"/>
                    </a:solidFill>
                  </a:rPr>
                  <a:t>Legge di </a:t>
                </a:r>
                <a:r>
                  <a:rPr lang="it-IT" sz="3000" b="0" dirty="0" err="1">
                    <a:solidFill>
                      <a:srgbClr val="FF0000"/>
                    </a:solidFill>
                  </a:rPr>
                  <a:t>Planck</a:t>
                </a:r>
                <a:r>
                  <a:rPr lang="it-IT" sz="3000" b="0" dirty="0">
                    <a:solidFill>
                      <a:schemeClr val="tx1"/>
                    </a:solidFill>
                  </a:rPr>
                  <a:t>: </a:t>
                </a:r>
                <a14:m>
                  <m:oMath xmlns:m="http://schemas.openxmlformats.org/officeDocument/2006/math">
                    <m:sSub>
                      <m:sSubPr>
                        <m:ctrlPr>
                          <a:rPr lang="it-IT" sz="3000" b="0" i="1" smtClean="0">
                            <a:solidFill>
                              <a:schemeClr val="tx1"/>
                            </a:solidFill>
                            <a:latin typeface="Cambria Math" panose="02040503050406030204" pitchFamily="18" charset="0"/>
                          </a:rPr>
                        </m:ctrlPr>
                      </m:sSubPr>
                      <m:e>
                        <m:r>
                          <a:rPr lang="it-IT" sz="3000" b="0" i="1" smtClean="0">
                            <a:solidFill>
                              <a:schemeClr val="tx1"/>
                            </a:solidFill>
                            <a:latin typeface="Cambria Math"/>
                          </a:rPr>
                          <m:t>𝐵</m:t>
                        </m:r>
                      </m:e>
                      <m:sub>
                        <m:r>
                          <a:rPr lang="it-IT" sz="3000" b="0" i="1" smtClean="0">
                            <a:solidFill>
                              <a:schemeClr val="tx1"/>
                            </a:solidFill>
                            <a:latin typeface="Cambria Math"/>
                            <a:ea typeface="Cambria Math"/>
                          </a:rPr>
                          <m:t>𝜆</m:t>
                        </m:r>
                      </m:sub>
                    </m:sSub>
                    <m:r>
                      <a:rPr lang="it-IT" sz="3000" b="0" i="1" smtClean="0">
                        <a:solidFill>
                          <a:schemeClr val="tx1"/>
                        </a:solidFill>
                        <a:latin typeface="Cambria Math"/>
                      </a:rPr>
                      <m:t>=</m:t>
                    </m:r>
                    <m:f>
                      <m:fPr>
                        <m:ctrlPr>
                          <a:rPr lang="it-IT" sz="3000" b="0" i="1" smtClean="0">
                            <a:solidFill>
                              <a:schemeClr val="tx1"/>
                            </a:solidFill>
                            <a:latin typeface="Cambria Math" panose="02040503050406030204" pitchFamily="18" charset="0"/>
                          </a:rPr>
                        </m:ctrlPr>
                      </m:fPr>
                      <m:num>
                        <m:r>
                          <a:rPr lang="it-IT" sz="3000" b="0" i="1" smtClean="0">
                            <a:solidFill>
                              <a:schemeClr val="tx1"/>
                            </a:solidFill>
                            <a:latin typeface="Cambria Math"/>
                          </a:rPr>
                          <m:t>2</m:t>
                        </m:r>
                        <m:r>
                          <a:rPr lang="it-IT" sz="3000" b="0" i="1" smtClean="0">
                            <a:solidFill>
                              <a:schemeClr val="tx1"/>
                            </a:solidFill>
                            <a:latin typeface="Cambria Math"/>
                          </a:rPr>
                          <m:t>h</m:t>
                        </m:r>
                        <m:sSup>
                          <m:sSupPr>
                            <m:ctrlPr>
                              <a:rPr lang="it-IT" sz="3000" b="0" i="1" smtClean="0">
                                <a:solidFill>
                                  <a:schemeClr val="tx1"/>
                                </a:solidFill>
                                <a:latin typeface="Cambria Math" panose="02040503050406030204" pitchFamily="18" charset="0"/>
                              </a:rPr>
                            </m:ctrlPr>
                          </m:sSupPr>
                          <m:e>
                            <m:r>
                              <a:rPr lang="it-IT" sz="3000" b="0" i="1" smtClean="0">
                                <a:solidFill>
                                  <a:schemeClr val="tx1"/>
                                </a:solidFill>
                                <a:latin typeface="Cambria Math"/>
                              </a:rPr>
                              <m:t>𝑐</m:t>
                            </m:r>
                          </m:e>
                          <m:sup>
                            <m:r>
                              <a:rPr lang="it-IT" sz="3000" b="0" i="1" smtClean="0">
                                <a:solidFill>
                                  <a:schemeClr val="tx1"/>
                                </a:solidFill>
                                <a:latin typeface="Cambria Math"/>
                              </a:rPr>
                              <m:t>2</m:t>
                            </m:r>
                          </m:sup>
                        </m:sSup>
                      </m:num>
                      <m:den>
                        <m:sSup>
                          <m:sSupPr>
                            <m:ctrlPr>
                              <a:rPr lang="it-IT" sz="3000" b="0" i="1" smtClean="0">
                                <a:solidFill>
                                  <a:schemeClr val="tx1"/>
                                </a:solidFill>
                                <a:latin typeface="Cambria Math" panose="02040503050406030204" pitchFamily="18" charset="0"/>
                              </a:rPr>
                            </m:ctrlPr>
                          </m:sSupPr>
                          <m:e>
                            <m:r>
                              <a:rPr lang="el-GR" sz="3000" b="0" i="1" smtClean="0">
                                <a:solidFill>
                                  <a:schemeClr val="tx1"/>
                                </a:solidFill>
                                <a:latin typeface="Cambria Math"/>
                                <a:ea typeface="Cambria Math"/>
                              </a:rPr>
                              <m:t>𝜆</m:t>
                            </m:r>
                          </m:e>
                          <m:sup>
                            <m:r>
                              <a:rPr lang="it-IT" sz="3000" b="0" i="1" smtClean="0">
                                <a:solidFill>
                                  <a:schemeClr val="tx1"/>
                                </a:solidFill>
                                <a:latin typeface="Cambria Math"/>
                              </a:rPr>
                              <m:t>5</m:t>
                            </m:r>
                          </m:sup>
                        </m:sSup>
                      </m:den>
                    </m:f>
                    <m:f>
                      <m:fPr>
                        <m:ctrlPr>
                          <a:rPr lang="it-IT" sz="3000" b="0" i="1" smtClean="0">
                            <a:solidFill>
                              <a:schemeClr val="tx1"/>
                            </a:solidFill>
                            <a:latin typeface="Cambria Math" panose="02040503050406030204" pitchFamily="18" charset="0"/>
                          </a:rPr>
                        </m:ctrlPr>
                      </m:fPr>
                      <m:num>
                        <m:r>
                          <a:rPr lang="it-IT" sz="3000" b="0" i="1" smtClean="0">
                            <a:solidFill>
                              <a:schemeClr val="tx1"/>
                            </a:solidFill>
                            <a:latin typeface="Cambria Math"/>
                          </a:rPr>
                          <m:t>1</m:t>
                        </m:r>
                      </m:num>
                      <m:den>
                        <m:sSup>
                          <m:sSupPr>
                            <m:ctrlPr>
                              <a:rPr lang="it-IT" sz="3000" b="0" i="1" smtClean="0">
                                <a:solidFill>
                                  <a:schemeClr val="tx1"/>
                                </a:solidFill>
                                <a:latin typeface="Cambria Math" panose="02040503050406030204" pitchFamily="18" charset="0"/>
                              </a:rPr>
                            </m:ctrlPr>
                          </m:sSupPr>
                          <m:e>
                            <m:r>
                              <a:rPr lang="it-IT" sz="3000" b="0" i="1" smtClean="0">
                                <a:solidFill>
                                  <a:schemeClr val="tx1"/>
                                </a:solidFill>
                                <a:latin typeface="Cambria Math"/>
                              </a:rPr>
                              <m:t>𝑒</m:t>
                            </m:r>
                          </m:e>
                          <m:sup>
                            <m:f>
                              <m:fPr>
                                <m:ctrlPr>
                                  <a:rPr lang="it-IT" sz="3000" b="0" i="1" smtClean="0">
                                    <a:solidFill>
                                      <a:schemeClr val="tx1"/>
                                    </a:solidFill>
                                    <a:latin typeface="Cambria Math" panose="02040503050406030204" pitchFamily="18" charset="0"/>
                                  </a:rPr>
                                </m:ctrlPr>
                              </m:fPr>
                              <m:num>
                                <m:r>
                                  <a:rPr lang="it-IT" sz="3000" b="0" i="1" smtClean="0">
                                    <a:solidFill>
                                      <a:schemeClr val="tx1"/>
                                    </a:solidFill>
                                    <a:latin typeface="Cambria Math"/>
                                  </a:rPr>
                                  <m:t>h𝑐</m:t>
                                </m:r>
                              </m:num>
                              <m:den>
                                <m:r>
                                  <a:rPr lang="el-GR" sz="3000" b="0" i="1" smtClean="0">
                                    <a:solidFill>
                                      <a:schemeClr val="tx1"/>
                                    </a:solidFill>
                                    <a:latin typeface="Cambria Math"/>
                                    <a:ea typeface="Cambria Math"/>
                                  </a:rPr>
                                  <m:t>𝜆</m:t>
                                </m:r>
                                <m:sSub>
                                  <m:sSubPr>
                                    <m:ctrlPr>
                                      <a:rPr lang="it-IT" sz="3000" b="0" i="1" smtClean="0">
                                        <a:solidFill>
                                          <a:schemeClr val="tx1"/>
                                        </a:solidFill>
                                        <a:latin typeface="Cambria Math" panose="02040503050406030204" pitchFamily="18" charset="0"/>
                                      </a:rPr>
                                    </m:ctrlPr>
                                  </m:sSubPr>
                                  <m:e>
                                    <m:r>
                                      <a:rPr lang="it-IT" sz="3000" b="0" i="1" smtClean="0">
                                        <a:solidFill>
                                          <a:schemeClr val="tx1"/>
                                        </a:solidFill>
                                        <a:latin typeface="Cambria Math"/>
                                      </a:rPr>
                                      <m:t>𝑘</m:t>
                                    </m:r>
                                  </m:e>
                                  <m:sub>
                                    <m:r>
                                      <a:rPr lang="it-IT" sz="3000" b="0" i="1" smtClean="0">
                                        <a:solidFill>
                                          <a:schemeClr val="tx1"/>
                                        </a:solidFill>
                                        <a:latin typeface="Cambria Math"/>
                                      </a:rPr>
                                      <m:t>𝐵</m:t>
                                    </m:r>
                                  </m:sub>
                                </m:sSub>
                                <m:r>
                                  <a:rPr lang="it-IT" sz="3000" b="0" i="1" smtClean="0">
                                    <a:solidFill>
                                      <a:schemeClr val="tx1"/>
                                    </a:solidFill>
                                    <a:latin typeface="Cambria Math"/>
                                  </a:rPr>
                                  <m:t>𝑇</m:t>
                                </m:r>
                              </m:den>
                            </m:f>
                          </m:sup>
                        </m:sSup>
                        <m:r>
                          <a:rPr lang="it-IT" sz="3000" b="0" i="1" smtClean="0">
                            <a:solidFill>
                              <a:schemeClr val="tx1"/>
                            </a:solidFill>
                            <a:latin typeface="Cambria Math"/>
                          </a:rPr>
                          <m:t>−1</m:t>
                        </m:r>
                      </m:den>
                    </m:f>
                  </m:oMath>
                </a14:m>
                <a:endParaRPr lang="it-IT" sz="3000" i="1"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0" y="5020695"/>
                <a:ext cx="8892480" cy="1072601"/>
              </a:xfrm>
              <a:prstGeom prst="rect">
                <a:avLst/>
              </a:prstGeom>
              <a:blipFill rotWithShape="1">
                <a:blip r:embed="rId2"/>
                <a:stretch>
                  <a:fillRect l="-1576"/>
                </a:stretch>
              </a:blipFill>
            </p:spPr>
            <p:txBody>
              <a:bodyPr/>
              <a:lstStyle/>
              <a:p>
                <a:r>
                  <a:rPr lang="it-IT">
                    <a:noFill/>
                  </a:rPr>
                  <a:t> </a:t>
                </a:r>
              </a:p>
            </p:txBody>
          </p:sp>
        </mc:Fallback>
      </mc:AlternateContent>
      <p:grpSp>
        <p:nvGrpSpPr>
          <p:cNvPr id="8" name="Gruppo 7"/>
          <p:cNvGrpSpPr/>
          <p:nvPr/>
        </p:nvGrpSpPr>
        <p:grpSpPr>
          <a:xfrm>
            <a:off x="0" y="676373"/>
            <a:ext cx="8892480" cy="1477328"/>
            <a:chOff x="1762" y="901169"/>
            <a:chExt cx="8746703" cy="1477328"/>
          </a:xfrm>
        </p:grpSpPr>
        <p:sp>
          <p:nvSpPr>
            <p:cNvPr id="12" name="CasellaDiTesto 11"/>
            <p:cNvSpPr txBox="1"/>
            <p:nvPr/>
          </p:nvSpPr>
          <p:spPr>
            <a:xfrm>
              <a:off x="1762" y="901169"/>
              <a:ext cx="8746703"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Legge di </a:t>
              </a:r>
              <a:r>
                <a:rPr lang="it-IT" sz="3000" dirty="0" err="1"/>
                <a:t>Rayleigh</a:t>
              </a:r>
              <a:r>
                <a:rPr lang="it-IT" sz="3000" dirty="0"/>
                <a:t>-Jeans: </a:t>
              </a:r>
              <a:r>
                <a:rPr lang="it-IT" sz="3000" i="1" dirty="0" err="1">
                  <a:latin typeface="Cambria Math" panose="02040503050406030204" pitchFamily="18" charset="0"/>
                  <a:ea typeface="Cambria Math" panose="02040503050406030204" pitchFamily="18" charset="0"/>
                </a:rPr>
                <a:t>B</a:t>
              </a:r>
              <a:r>
                <a:rPr lang="it-IT" sz="3000" i="1" baseline="-25000" dirty="0" err="1">
                  <a:latin typeface="Symbol" panose="05050102010706020507" pitchFamily="18" charset="2"/>
                  <a:ea typeface="Cambria Math" panose="02040503050406030204" pitchFamily="18" charset="0"/>
                </a:rPr>
                <a:t>l</a:t>
              </a:r>
              <a:r>
                <a:rPr lang="it-IT" sz="3000" i="1" baseline="-25000" dirty="0">
                  <a:latin typeface="Symbol" panose="05050102010706020507" pitchFamily="18" charset="2"/>
                  <a:ea typeface="Cambria Math" panose="02040503050406030204" pitchFamily="18" charset="0"/>
                </a:rPr>
                <a:t> </a:t>
              </a:r>
              <a:r>
                <a:rPr lang="it-IT" sz="3000" i="1" dirty="0">
                  <a:latin typeface="Cambria Math" panose="02040503050406030204" pitchFamily="18" charset="0"/>
                  <a:ea typeface="Cambria Math" panose="02040503050406030204" pitchFamily="18" charset="0"/>
                </a:rPr>
                <a:t>= 2ck</a:t>
              </a:r>
              <a:r>
                <a:rPr lang="it-IT" sz="3000" i="1" baseline="-25000" dirty="0">
                  <a:latin typeface="Cambria Math" panose="02040503050406030204" pitchFamily="18" charset="0"/>
                  <a:ea typeface="Cambria Math" panose="02040503050406030204" pitchFamily="18" charset="0"/>
                </a:rPr>
                <a:t>B</a:t>
              </a:r>
              <a:r>
                <a:rPr lang="it-IT" sz="3000" i="1" dirty="0">
                  <a:latin typeface="Cambria Math" panose="02040503050406030204" pitchFamily="18" charset="0"/>
                  <a:ea typeface="Cambria Math" panose="02040503050406030204" pitchFamily="18" charset="0"/>
                </a:rPr>
                <a:t>T/</a:t>
              </a:r>
              <a:r>
                <a:rPr lang="it-IT" sz="3000" i="1" dirty="0">
                  <a:latin typeface="Symbol" panose="05050102010706020507" pitchFamily="18" charset="2"/>
                  <a:ea typeface="Cambria Math" panose="02040503050406030204" pitchFamily="18" charset="0"/>
                </a:rPr>
                <a:t>l</a:t>
              </a:r>
              <a:r>
                <a:rPr lang="it-IT" sz="3000" i="1" baseline="30000" dirty="0">
                  <a:latin typeface="Cambria Math" panose="02040503050406030204" pitchFamily="18" charset="0"/>
                  <a:ea typeface="Cambria Math" panose="02040503050406030204" pitchFamily="18" charset="0"/>
                </a:rPr>
                <a:t>4</a:t>
              </a:r>
            </a:p>
            <a:p>
              <a:pPr marL="900113" algn="just"/>
              <a:r>
                <a:rPr lang="it-IT" sz="3000" dirty="0"/>
                <a:t>	</a:t>
              </a:r>
              <a:r>
                <a:rPr lang="it-IT" sz="3000" i="1" dirty="0">
                  <a:solidFill>
                    <a:srgbClr val="FF0000"/>
                  </a:solidFill>
                </a:rPr>
                <a:t>catastrofe ultravioletta</a:t>
              </a:r>
              <a:r>
                <a:rPr lang="it-IT" sz="3000" dirty="0"/>
                <a:t>: quantità infinita di energia prevista alle alte frequenze</a:t>
              </a:r>
              <a:endParaRPr lang="it-IT" sz="3000" i="1" dirty="0">
                <a:solidFill>
                  <a:srgbClr val="FF0000"/>
                </a:solidFill>
              </a:endParaRPr>
            </a:p>
          </p:txBody>
        </p:sp>
        <p:sp>
          <p:nvSpPr>
            <p:cNvPr id="13" name="Freccia a destra 12"/>
            <p:cNvSpPr/>
            <p:nvPr/>
          </p:nvSpPr>
          <p:spPr>
            <a:xfrm>
              <a:off x="390814" y="1594957"/>
              <a:ext cx="504056" cy="170308"/>
            </a:xfrm>
            <a:prstGeom prst="rightArrow">
              <a:avLst>
                <a:gd name="adj1" fmla="val 50000"/>
                <a:gd name="adj2" fmla="val 1350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Segnaposto data 2"/>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19</a:t>
            </a:fld>
            <a:endParaRPr lang="it-IT" dirty="0"/>
          </a:p>
        </p:txBody>
      </p:sp>
      <p:pic>
        <p:nvPicPr>
          <p:cNvPr id="11" name="Picture 5" descr="C:\Users\Administrator\Google Drive\Scuola Cardano\16_17 Pieve\Tonelli\Conferenza\medaglia nob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068861"/>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Sommario</a:t>
            </a:r>
          </a:p>
        </p:txBody>
      </p:sp>
      <p:sp>
        <p:nvSpPr>
          <p:cNvPr id="6" name="CasellaDiTesto 5"/>
          <p:cNvSpPr txBox="1"/>
          <p:nvPr/>
        </p:nvSpPr>
        <p:spPr>
          <a:xfrm>
            <a:off x="539552" y="692696"/>
            <a:ext cx="8064896" cy="553998"/>
          </a:xfrm>
          <a:prstGeom prst="rect">
            <a:avLst/>
          </a:prstGeom>
          <a:noFill/>
        </p:spPr>
        <p:txBody>
          <a:bodyPr wrap="square" rtlCol="0">
            <a:spAutoFit/>
          </a:bodyPr>
          <a:lstStyle/>
          <a:p>
            <a:pPr marL="360363" indent="-360363" algn="just">
              <a:buFont typeface="+mj-lt"/>
              <a:buAutoNum type="arabicParenR"/>
            </a:pPr>
            <a:r>
              <a:rPr lang="it-IT" sz="3000" dirty="0">
                <a:solidFill>
                  <a:srgbClr val="FF0000"/>
                </a:solidFill>
                <a:cs typeface="Courier New"/>
              </a:rPr>
              <a:t>Dall’atomo di Democrito al mesone di </a:t>
            </a:r>
            <a:r>
              <a:rPr lang="it-IT" sz="3000" dirty="0" err="1">
                <a:solidFill>
                  <a:srgbClr val="FF0000"/>
                </a:solidFill>
                <a:cs typeface="Courier New"/>
              </a:rPr>
              <a:t>Yukawa</a:t>
            </a:r>
            <a:endParaRPr lang="it-IT" sz="3000" dirty="0">
              <a:solidFill>
                <a:srgbClr val="FF0000"/>
              </a:solidFill>
              <a:cs typeface="Courier New"/>
            </a:endParaRPr>
          </a:p>
        </p:txBody>
      </p:sp>
      <p:sp>
        <p:nvSpPr>
          <p:cNvPr id="9" name="CasellaDiTesto 8"/>
          <p:cNvSpPr txBox="1"/>
          <p:nvPr/>
        </p:nvSpPr>
        <p:spPr>
          <a:xfrm>
            <a:off x="539552" y="3680491"/>
            <a:ext cx="8064896" cy="553998"/>
          </a:xfrm>
          <a:prstGeom prst="rect">
            <a:avLst/>
          </a:prstGeom>
          <a:noFill/>
        </p:spPr>
        <p:txBody>
          <a:bodyPr wrap="square" rtlCol="0">
            <a:spAutoFit/>
          </a:bodyPr>
          <a:lstStyle/>
          <a:p>
            <a:pPr marL="623888" indent="-263525" algn="just">
              <a:buFont typeface="Calibri" panose="020F0502020204030204" pitchFamily="34" charset="0"/>
              <a:buChar char="−"/>
            </a:pPr>
            <a:r>
              <a:rPr lang="it-IT" sz="3000" dirty="0">
                <a:cs typeface="Courier New"/>
              </a:rPr>
              <a:t>Gli acceleratori di particelle</a:t>
            </a:r>
          </a:p>
        </p:txBody>
      </p:sp>
      <p:sp>
        <p:nvSpPr>
          <p:cNvPr id="3" name="Segnaposto data 2"/>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5" name="Segnaposto numero diapositiva 4"/>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a:t>
            </a:fld>
            <a:endParaRPr lang="it-IT" dirty="0"/>
          </a:p>
        </p:txBody>
      </p:sp>
      <p:sp>
        <p:nvSpPr>
          <p:cNvPr id="8" name="CasellaDiTesto 7"/>
          <p:cNvSpPr txBox="1"/>
          <p:nvPr/>
        </p:nvSpPr>
        <p:spPr>
          <a:xfrm>
            <a:off x="539552" y="1290255"/>
            <a:ext cx="8064896" cy="553998"/>
          </a:xfrm>
          <a:prstGeom prst="rect">
            <a:avLst/>
          </a:prstGeom>
          <a:noFill/>
        </p:spPr>
        <p:txBody>
          <a:bodyPr wrap="square" rtlCol="0">
            <a:spAutoFit/>
          </a:bodyPr>
          <a:lstStyle/>
          <a:p>
            <a:pPr marL="620713" indent="-260350" algn="just">
              <a:buFont typeface="Calibri" panose="020F0502020204030204" pitchFamily="34" charset="0"/>
              <a:buChar char="−"/>
            </a:pPr>
            <a:r>
              <a:rPr lang="it-IT" sz="3000" dirty="0">
                <a:cs typeface="Courier New"/>
              </a:rPr>
              <a:t>L’evoluzione dei modelli atomici</a:t>
            </a:r>
          </a:p>
        </p:txBody>
      </p:sp>
      <p:sp>
        <p:nvSpPr>
          <p:cNvPr id="10" name="CasellaDiTesto 9"/>
          <p:cNvSpPr txBox="1"/>
          <p:nvPr/>
        </p:nvSpPr>
        <p:spPr>
          <a:xfrm>
            <a:off x="539552" y="2528934"/>
            <a:ext cx="8064896" cy="553998"/>
          </a:xfrm>
          <a:prstGeom prst="rect">
            <a:avLst/>
          </a:prstGeom>
          <a:noFill/>
        </p:spPr>
        <p:txBody>
          <a:bodyPr wrap="square" rtlCol="0">
            <a:spAutoFit/>
          </a:bodyPr>
          <a:lstStyle/>
          <a:p>
            <a:pPr marL="620713" indent="-260350" algn="just">
              <a:buFont typeface="Calibri" panose="020F0502020204030204" pitchFamily="34" charset="0"/>
              <a:buChar char="−"/>
            </a:pPr>
            <a:r>
              <a:rPr lang="it-IT" sz="3000" dirty="0">
                <a:cs typeface="Courier New"/>
              </a:rPr>
              <a:t>La scoperta delle particelle subatomiche</a:t>
            </a:r>
          </a:p>
        </p:txBody>
      </p:sp>
      <p:sp>
        <p:nvSpPr>
          <p:cNvPr id="12" name="CasellaDiTesto 11"/>
          <p:cNvSpPr txBox="1"/>
          <p:nvPr/>
        </p:nvSpPr>
        <p:spPr>
          <a:xfrm>
            <a:off x="539552" y="5473168"/>
            <a:ext cx="8064896" cy="553998"/>
          </a:xfrm>
          <a:prstGeom prst="rect">
            <a:avLst/>
          </a:prstGeom>
          <a:noFill/>
        </p:spPr>
        <p:txBody>
          <a:bodyPr wrap="square" rtlCol="0">
            <a:spAutoFit/>
          </a:bodyPr>
          <a:lstStyle/>
          <a:p>
            <a:pPr marL="623888" indent="-263525" algn="just">
              <a:buFont typeface="Calibri" panose="020F0502020204030204" pitchFamily="34" charset="0"/>
              <a:buChar char="−"/>
            </a:pPr>
            <a:r>
              <a:rPr lang="it-IT" sz="3000" dirty="0">
                <a:cs typeface="Courier New"/>
              </a:rPr>
              <a:t>Il </a:t>
            </a:r>
            <a:r>
              <a:rPr lang="it-IT" sz="3000" i="1" dirty="0">
                <a:cs typeface="Courier New"/>
              </a:rPr>
              <a:t>bosone</a:t>
            </a:r>
            <a:r>
              <a:rPr lang="it-IT" sz="3000" dirty="0">
                <a:cs typeface="Courier New"/>
              </a:rPr>
              <a:t> di </a:t>
            </a:r>
            <a:r>
              <a:rPr lang="it-IT" sz="3000" dirty="0" err="1">
                <a:cs typeface="Courier New"/>
              </a:rPr>
              <a:t>Higgs</a:t>
            </a:r>
            <a:endParaRPr lang="it-IT" sz="3000" dirty="0">
              <a:cs typeface="Courier New"/>
            </a:endParaRPr>
          </a:p>
        </p:txBody>
      </p:sp>
      <p:sp>
        <p:nvSpPr>
          <p:cNvPr id="13" name="CasellaDiTesto 12"/>
          <p:cNvSpPr txBox="1"/>
          <p:nvPr/>
        </p:nvSpPr>
        <p:spPr>
          <a:xfrm>
            <a:off x="539552" y="4278050"/>
            <a:ext cx="8064896" cy="553998"/>
          </a:xfrm>
          <a:prstGeom prst="rect">
            <a:avLst/>
          </a:prstGeom>
          <a:noFill/>
        </p:spPr>
        <p:txBody>
          <a:bodyPr wrap="square" rtlCol="0">
            <a:spAutoFit/>
          </a:bodyPr>
          <a:lstStyle/>
          <a:p>
            <a:pPr marL="623888" indent="-263525" algn="just">
              <a:buFont typeface="Calibri" panose="020F0502020204030204" pitchFamily="34" charset="0"/>
              <a:buChar char="−"/>
            </a:pPr>
            <a:r>
              <a:rPr lang="it-IT" sz="3000" dirty="0">
                <a:cs typeface="Courier New"/>
              </a:rPr>
              <a:t>Il modello a </a:t>
            </a:r>
            <a:r>
              <a:rPr lang="it-IT" sz="3000" i="1" dirty="0">
                <a:cs typeface="Courier New"/>
              </a:rPr>
              <a:t>quark</a:t>
            </a:r>
          </a:p>
        </p:txBody>
      </p:sp>
      <p:sp>
        <p:nvSpPr>
          <p:cNvPr id="15" name="CasellaDiTesto 14"/>
          <p:cNvSpPr txBox="1"/>
          <p:nvPr/>
        </p:nvSpPr>
        <p:spPr>
          <a:xfrm>
            <a:off x="539552" y="3082932"/>
            <a:ext cx="8064896" cy="553998"/>
          </a:xfrm>
          <a:prstGeom prst="rect">
            <a:avLst/>
          </a:prstGeom>
          <a:noFill/>
        </p:spPr>
        <p:txBody>
          <a:bodyPr wrap="square" rtlCol="0">
            <a:spAutoFit/>
          </a:bodyPr>
          <a:lstStyle/>
          <a:p>
            <a:pPr marL="360363" indent="-360363" algn="just">
              <a:buFont typeface="+mj-lt"/>
              <a:buAutoNum type="arabicParenR" startAt="2"/>
            </a:pPr>
            <a:r>
              <a:rPr lang="it-IT" sz="3000" dirty="0">
                <a:solidFill>
                  <a:srgbClr val="FF0000"/>
                </a:solidFill>
                <a:cs typeface="Courier New"/>
              </a:rPr>
              <a:t>Dall’avvento degli acceleratori al bosone di </a:t>
            </a:r>
            <a:r>
              <a:rPr lang="it-IT" sz="3000" dirty="0" err="1">
                <a:solidFill>
                  <a:srgbClr val="FF0000"/>
                </a:solidFill>
                <a:cs typeface="Courier New"/>
              </a:rPr>
              <a:t>Higgs</a:t>
            </a:r>
            <a:endParaRPr lang="it-IT" sz="3000" dirty="0">
              <a:solidFill>
                <a:srgbClr val="FF0000"/>
              </a:solidFill>
              <a:cs typeface="Courier New"/>
            </a:endParaRPr>
          </a:p>
        </p:txBody>
      </p:sp>
      <p:sp>
        <p:nvSpPr>
          <p:cNvPr id="14" name="CasellaDiTesto 13"/>
          <p:cNvSpPr txBox="1"/>
          <p:nvPr/>
        </p:nvSpPr>
        <p:spPr>
          <a:xfrm>
            <a:off x="539552" y="4875609"/>
            <a:ext cx="8064896" cy="553998"/>
          </a:xfrm>
          <a:prstGeom prst="rect">
            <a:avLst/>
          </a:prstGeom>
          <a:noFill/>
        </p:spPr>
        <p:txBody>
          <a:bodyPr wrap="square" rtlCol="0">
            <a:spAutoFit/>
          </a:bodyPr>
          <a:lstStyle/>
          <a:p>
            <a:pPr marL="623888" indent="-263525" algn="just">
              <a:buFont typeface="Calibri" panose="020F0502020204030204" pitchFamily="34" charset="0"/>
              <a:buChar char="−"/>
            </a:pPr>
            <a:r>
              <a:rPr lang="it-IT" sz="3000" dirty="0">
                <a:cs typeface="Courier New"/>
              </a:rPr>
              <a:t>L’unificazione </a:t>
            </a:r>
            <a:r>
              <a:rPr lang="it-IT" sz="3000" i="1" dirty="0">
                <a:cs typeface="Courier New"/>
              </a:rPr>
              <a:t>elettrodebole</a:t>
            </a:r>
          </a:p>
        </p:txBody>
      </p:sp>
      <p:sp>
        <p:nvSpPr>
          <p:cNvPr id="16" name="CasellaDiTesto 15"/>
          <p:cNvSpPr txBox="1"/>
          <p:nvPr/>
        </p:nvSpPr>
        <p:spPr>
          <a:xfrm>
            <a:off x="539552" y="1916832"/>
            <a:ext cx="8064896" cy="553998"/>
          </a:xfrm>
          <a:prstGeom prst="rect">
            <a:avLst/>
          </a:prstGeom>
          <a:noFill/>
        </p:spPr>
        <p:txBody>
          <a:bodyPr wrap="square" rtlCol="0">
            <a:spAutoFit/>
          </a:bodyPr>
          <a:lstStyle/>
          <a:p>
            <a:pPr marL="620713" indent="-260350" algn="just">
              <a:buFont typeface="Calibri" panose="020F0502020204030204" pitchFamily="34" charset="0"/>
              <a:buChar char="−"/>
            </a:pPr>
            <a:r>
              <a:rPr lang="it-IT" sz="3000" dirty="0">
                <a:cs typeface="Courier New"/>
              </a:rPr>
              <a:t>Lo sviluppo della meccanica quantistica</a:t>
            </a:r>
          </a:p>
        </p:txBody>
      </p:sp>
    </p:spTree>
    <p:extLst>
      <p:ext uri="{BB962C8B-B14F-4D97-AF65-F5344CB8AC3E}">
        <p14:creationId xmlns:p14="http://schemas.microsoft.com/office/powerpoint/2010/main" val="10258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P spid="10" grpId="0"/>
      <p:bldP spid="12" grpId="0"/>
      <p:bldP spid="13" grpId="0"/>
      <p:bldP spid="15"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764704"/>
            <a:ext cx="5436095"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1887: </a:t>
            </a:r>
            <a:r>
              <a:rPr lang="it-IT" sz="3000" dirty="0">
                <a:solidFill>
                  <a:srgbClr val="FF0000"/>
                </a:solidFill>
              </a:rPr>
              <a:t>illuminando</a:t>
            </a:r>
            <a:r>
              <a:rPr lang="it-IT" sz="3000" dirty="0"/>
              <a:t> elettrodi metallici Hertz osserva l’</a:t>
            </a:r>
            <a:r>
              <a:rPr lang="it-IT" sz="3000" dirty="0">
                <a:solidFill>
                  <a:srgbClr val="FF0000"/>
                </a:solidFill>
              </a:rPr>
              <a:t>emissione di elettroni</a:t>
            </a:r>
            <a:r>
              <a:rPr lang="it-IT" sz="3000" dirty="0"/>
              <a:t> </a:t>
            </a:r>
          </a:p>
        </p:txBody>
      </p:sp>
      <p:grpSp>
        <p:nvGrpSpPr>
          <p:cNvPr id="9" name="Gruppo 8"/>
          <p:cNvGrpSpPr/>
          <p:nvPr/>
        </p:nvGrpSpPr>
        <p:grpSpPr>
          <a:xfrm>
            <a:off x="0" y="854548"/>
            <a:ext cx="8892480" cy="3308640"/>
            <a:chOff x="0" y="854548"/>
            <a:chExt cx="8892480" cy="3308640"/>
          </a:xfrm>
        </p:grpSpPr>
        <p:pic>
          <p:nvPicPr>
            <p:cNvPr id="2052" name="Picture 4" descr="C:\Users\Administrator\Google Drive\Scuola Cardano\16_17 Pieve\Tonelli\Conferenza\effetto fotoelettri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854548"/>
              <a:ext cx="3312368" cy="1513229"/>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0" y="2224196"/>
              <a:ext cx="5436095"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Per ogni materiale esiste una </a:t>
              </a:r>
              <a:r>
                <a:rPr lang="it-IT" sz="3000" i="1" dirty="0">
                  <a:solidFill>
                    <a:srgbClr val="FF0000"/>
                  </a:solidFill>
                </a:rPr>
                <a:t>frequenza di soglia</a:t>
              </a:r>
              <a:r>
                <a:rPr lang="it-IT" sz="3000" i="1" dirty="0"/>
                <a:t> </a:t>
              </a:r>
              <a:r>
                <a:rPr lang="it-IT" sz="3000" dirty="0"/>
                <a:t>al di sotto della quale il fenomeno non si manifesta</a:t>
              </a:r>
            </a:p>
          </p:txBody>
        </p:sp>
      </p:grpSp>
      <p:grpSp>
        <p:nvGrpSpPr>
          <p:cNvPr id="3" name="Gruppo 2"/>
          <p:cNvGrpSpPr/>
          <p:nvPr/>
        </p:nvGrpSpPr>
        <p:grpSpPr>
          <a:xfrm>
            <a:off x="0" y="2467676"/>
            <a:ext cx="8892480" cy="3616668"/>
            <a:chOff x="0" y="2467676"/>
            <a:chExt cx="8892480" cy="3616668"/>
          </a:xfrm>
        </p:grpSpPr>
        <p:pic>
          <p:nvPicPr>
            <p:cNvPr id="12" name="Picture 3" descr="C:\Users\Administrator\Google Drive\Scuola Cardano\16_17 Pieve\Tonelli\Conferenza\effetto fotoelettr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467676"/>
              <a:ext cx="3312368" cy="3508733"/>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0" y="4145352"/>
              <a:ext cx="5436095"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L’</a:t>
              </a:r>
              <a:r>
                <a:rPr lang="it-IT" sz="3000" dirty="0">
                  <a:solidFill>
                    <a:srgbClr val="FF0000"/>
                  </a:solidFill>
                </a:rPr>
                <a:t>energia</a:t>
              </a:r>
              <a:r>
                <a:rPr lang="it-IT" sz="3000" dirty="0"/>
                <a:t> degli elettroni emessi </a:t>
              </a:r>
              <a:r>
                <a:rPr lang="it-IT" sz="3000" dirty="0">
                  <a:solidFill>
                    <a:srgbClr val="FF0000"/>
                  </a:solidFill>
                </a:rPr>
                <a:t>non aumenta con l’intensità luminosa </a:t>
              </a:r>
              <a:r>
                <a:rPr lang="it-IT" sz="3000" dirty="0"/>
                <a:t>ma con la frequenza della radiazione</a:t>
              </a:r>
            </a:p>
          </p:txBody>
        </p:sp>
      </p:grpSp>
      <p:sp>
        <p:nvSpPr>
          <p:cNvPr id="6" name="Titolo 5"/>
          <p:cNvSpPr>
            <a:spLocks noGrp="1"/>
          </p:cNvSpPr>
          <p:nvPr>
            <p:ph type="title"/>
          </p:nvPr>
        </p:nvSpPr>
        <p:spPr>
          <a:xfrm>
            <a:off x="251520" y="-27384"/>
            <a:ext cx="8640960" cy="798478"/>
          </a:xfrm>
        </p:spPr>
        <p:txBody>
          <a:bodyPr/>
          <a:lstStyle/>
          <a:p>
            <a:r>
              <a:rPr lang="it-IT" dirty="0"/>
              <a:t>L’effetto </a:t>
            </a:r>
            <a:r>
              <a:rPr lang="it-IT" i="1" dirty="0"/>
              <a:t>fotoelettrico</a:t>
            </a:r>
          </a:p>
        </p:txBody>
      </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7" name="Segnaposto numero diapositiva 6"/>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20</a:t>
            </a:fld>
            <a:endParaRPr lang="it-IT" dirty="0"/>
          </a:p>
        </p:txBody>
      </p:sp>
    </p:spTree>
    <p:extLst>
      <p:ext uri="{BB962C8B-B14F-4D97-AF65-F5344CB8AC3E}">
        <p14:creationId xmlns:p14="http://schemas.microsoft.com/office/powerpoint/2010/main" val="35502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98478"/>
          </a:xfrm>
        </p:spPr>
        <p:txBody>
          <a:bodyPr/>
          <a:lstStyle/>
          <a:p>
            <a:r>
              <a:rPr lang="it-IT" dirty="0"/>
              <a:t>La spiegazione di Einstein e il </a:t>
            </a:r>
            <a:r>
              <a:rPr lang="it-IT" i="1" dirty="0"/>
              <a:t>fotone</a:t>
            </a:r>
          </a:p>
        </p:txBody>
      </p:sp>
      <p:sp>
        <p:nvSpPr>
          <p:cNvPr id="6" name="CasellaDiTesto 5"/>
          <p:cNvSpPr txBox="1"/>
          <p:nvPr/>
        </p:nvSpPr>
        <p:spPr>
          <a:xfrm>
            <a:off x="0" y="723992"/>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solidFill>
                  <a:srgbClr val="FF0000"/>
                </a:solidFill>
              </a:rPr>
              <a:t>1905</a:t>
            </a:r>
            <a:r>
              <a:rPr lang="it-IT" sz="3000" dirty="0"/>
              <a:t>: </a:t>
            </a:r>
            <a:r>
              <a:rPr lang="it-IT" sz="3000" dirty="0" err="1"/>
              <a:t>nell’</a:t>
            </a:r>
            <a:r>
              <a:rPr lang="it-IT" sz="3000" i="1" dirty="0" err="1"/>
              <a:t>annus</a:t>
            </a:r>
            <a:r>
              <a:rPr lang="it-IT" sz="3000" i="1" dirty="0"/>
              <a:t> </a:t>
            </a:r>
            <a:r>
              <a:rPr lang="it-IT" sz="3000" i="1" dirty="0" err="1"/>
              <a:t>mirabilis</a:t>
            </a:r>
            <a:r>
              <a:rPr lang="it-IT" sz="3000" dirty="0"/>
              <a:t> Einstein fornisce</a:t>
            </a:r>
          </a:p>
          <a:p>
            <a:pPr marL="273050" algn="just"/>
            <a:r>
              <a:rPr lang="it-IT" sz="3000" dirty="0"/>
              <a:t>anche una spiegazione dell’effetto fotoelettrico</a:t>
            </a:r>
          </a:p>
        </p:txBody>
      </p:sp>
      <p:sp>
        <p:nvSpPr>
          <p:cNvPr id="7" name="CasellaDiTesto 6"/>
          <p:cNvSpPr txBox="1"/>
          <p:nvPr/>
        </p:nvSpPr>
        <p:spPr>
          <a:xfrm>
            <a:off x="0" y="1696986"/>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La luce risulta quantizzata in </a:t>
            </a:r>
            <a:r>
              <a:rPr lang="it-IT" sz="3000" i="1" dirty="0">
                <a:solidFill>
                  <a:srgbClr val="FF0000"/>
                </a:solidFill>
              </a:rPr>
              <a:t>fotoni (</a:t>
            </a:r>
            <a:r>
              <a:rPr lang="it-IT" sz="3000" i="1" dirty="0">
                <a:solidFill>
                  <a:srgbClr val="FF0000"/>
                </a:solidFill>
                <a:latin typeface="Symbol" panose="05050102010706020507" pitchFamily="18" charset="2"/>
              </a:rPr>
              <a:t>g</a:t>
            </a:r>
            <a:r>
              <a:rPr lang="it-IT" sz="3000" i="1" dirty="0">
                <a:solidFill>
                  <a:srgbClr val="FF0000"/>
                </a:solidFill>
              </a:rPr>
              <a:t>)</a:t>
            </a:r>
            <a:r>
              <a:rPr lang="it-IT" sz="3000" dirty="0"/>
              <a:t>, pacchetti di </a:t>
            </a:r>
            <a:r>
              <a:rPr lang="it-IT" sz="3000" dirty="0">
                <a:solidFill>
                  <a:srgbClr val="FF0000"/>
                </a:solidFill>
              </a:rPr>
              <a:t>energia proporzionale alla frequenza </a:t>
            </a:r>
            <a:r>
              <a:rPr lang="it-IT" sz="3000" dirty="0"/>
              <a:t>in accordo alla relazione di </a:t>
            </a:r>
            <a:r>
              <a:rPr lang="it-IT" sz="3000" dirty="0" err="1"/>
              <a:t>Planck</a:t>
            </a:r>
            <a:r>
              <a:rPr lang="it-IT" sz="3000" dirty="0"/>
              <a:t> </a:t>
            </a:r>
            <a:r>
              <a:rPr lang="it-IT" sz="3000" i="1" dirty="0">
                <a:solidFill>
                  <a:srgbClr val="FF0000"/>
                </a:solidFill>
                <a:latin typeface="Cambria Math" panose="02040503050406030204" pitchFamily="18" charset="0"/>
                <a:ea typeface="Cambria Math" panose="02040503050406030204" pitchFamily="18" charset="0"/>
              </a:rPr>
              <a:t>E = </a:t>
            </a:r>
            <a:r>
              <a:rPr lang="it-IT" sz="3000" i="1" dirty="0" err="1">
                <a:solidFill>
                  <a:srgbClr val="FF0000"/>
                </a:solidFill>
                <a:latin typeface="Cambria Math" panose="02040503050406030204" pitchFamily="18" charset="0"/>
                <a:ea typeface="Cambria Math" panose="02040503050406030204" pitchFamily="18" charset="0"/>
              </a:rPr>
              <a:t>h</a:t>
            </a:r>
            <a:r>
              <a:rPr lang="it-IT" sz="3000" i="1" dirty="0" err="1">
                <a:solidFill>
                  <a:srgbClr val="FF0000"/>
                </a:solidFill>
                <a:latin typeface="Symbol" panose="05050102010706020507" pitchFamily="18" charset="2"/>
              </a:rPr>
              <a:t>n</a:t>
            </a:r>
            <a:endParaRPr lang="it-IT" sz="3000" i="1" dirty="0">
              <a:solidFill>
                <a:srgbClr val="FF0000"/>
              </a:solidFill>
              <a:latin typeface="Symbol" panose="05050102010706020507" pitchFamily="18" charset="2"/>
            </a:endParaRPr>
          </a:p>
        </p:txBody>
      </p:sp>
      <p:grpSp>
        <p:nvGrpSpPr>
          <p:cNvPr id="4" name="Gruppo 3"/>
          <p:cNvGrpSpPr/>
          <p:nvPr/>
        </p:nvGrpSpPr>
        <p:grpSpPr>
          <a:xfrm>
            <a:off x="0" y="3131645"/>
            <a:ext cx="8892480" cy="1988657"/>
            <a:chOff x="0" y="3131645"/>
            <a:chExt cx="8892480" cy="1988657"/>
          </a:xfrm>
        </p:grpSpPr>
        <p:sp>
          <p:nvSpPr>
            <p:cNvPr id="8" name="CasellaDiTesto 7"/>
            <p:cNvSpPr txBox="1"/>
            <p:nvPr/>
          </p:nvSpPr>
          <p:spPr>
            <a:xfrm>
              <a:off x="0" y="3131645"/>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L’ e</a:t>
              </a:r>
              <a:r>
                <a:rPr lang="it-IT" sz="3000" baseline="30000" dirty="0"/>
                <a:t>-</a:t>
              </a:r>
              <a:r>
                <a:rPr lang="it-IT" sz="3000" dirty="0"/>
                <a:t> viene emesso se colpito da un </a:t>
              </a:r>
              <a:r>
                <a:rPr lang="it-IT" sz="3000" dirty="0">
                  <a:latin typeface="Symbol" panose="05050102010706020507" pitchFamily="18" charset="2"/>
                </a:rPr>
                <a:t>g</a:t>
              </a:r>
              <a:r>
                <a:rPr lang="it-IT" sz="3000" dirty="0"/>
                <a:t> di frequenza sufficiente a coprire il </a:t>
              </a:r>
              <a:r>
                <a:rPr lang="it-IT" sz="3000" i="1" dirty="0">
                  <a:solidFill>
                    <a:srgbClr val="FF0000"/>
                  </a:solidFill>
                </a:rPr>
                <a:t>lavoro di estrazione</a:t>
              </a:r>
              <a:r>
                <a:rPr lang="it-IT" sz="3000" dirty="0"/>
                <a:t>: </a:t>
              </a:r>
              <a:r>
                <a:rPr lang="it-IT" sz="3000" i="1" dirty="0">
                  <a:latin typeface="Symbol" panose="05050102010706020507" pitchFamily="18" charset="2"/>
                </a:rPr>
                <a:t>n </a:t>
              </a:r>
              <a:r>
                <a:rPr lang="it-IT" sz="3000" i="1" dirty="0">
                  <a:latin typeface="Cambria Math" panose="02040503050406030204" pitchFamily="18" charset="0"/>
                  <a:ea typeface="Cambria Math" panose="02040503050406030204" pitchFamily="18" charset="0"/>
                </a:rPr>
                <a:t>&gt; W</a:t>
              </a:r>
              <a:r>
                <a:rPr lang="it-IT" sz="3000" i="1" baseline="-25000" dirty="0">
                  <a:latin typeface="Cambria Math" panose="02040503050406030204" pitchFamily="18" charset="0"/>
                  <a:ea typeface="Cambria Math" panose="02040503050406030204" pitchFamily="18" charset="0"/>
                </a:rPr>
                <a:t>est</a:t>
              </a:r>
              <a:r>
                <a:rPr lang="it-IT" sz="3000" i="1" dirty="0">
                  <a:latin typeface="Cambria Math" panose="02040503050406030204" pitchFamily="18" charset="0"/>
                  <a:ea typeface="Cambria Math" panose="02040503050406030204" pitchFamily="18" charset="0"/>
                </a:rPr>
                <a:t>/h</a:t>
              </a:r>
            </a:p>
          </p:txBody>
        </p:sp>
        <p:sp>
          <p:nvSpPr>
            <p:cNvPr id="9" name="CasellaDiTesto 8"/>
            <p:cNvSpPr txBox="1"/>
            <p:nvPr/>
          </p:nvSpPr>
          <p:spPr>
            <a:xfrm>
              <a:off x="0" y="4104639"/>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L’</a:t>
              </a:r>
              <a:r>
                <a:rPr lang="it-IT" sz="3000" dirty="0">
                  <a:solidFill>
                    <a:srgbClr val="FF0000"/>
                  </a:solidFill>
                </a:rPr>
                <a:t>energia</a:t>
              </a:r>
              <a:r>
                <a:rPr lang="it-IT" sz="3000" dirty="0"/>
                <a:t> cinetica degli elettroni emessi è uguale a quella </a:t>
              </a:r>
              <a:r>
                <a:rPr lang="it-IT" sz="3000" dirty="0">
                  <a:solidFill>
                    <a:srgbClr val="FF0000"/>
                  </a:solidFill>
                </a:rPr>
                <a:t>in eccesso dopo l’estrazione</a:t>
              </a:r>
              <a:r>
                <a:rPr lang="it-IT" sz="3000" dirty="0"/>
                <a:t>: </a:t>
              </a:r>
              <a:r>
                <a:rPr lang="it-IT" sz="3000" i="1" dirty="0" err="1">
                  <a:latin typeface="Cambria Math" panose="02040503050406030204" pitchFamily="18" charset="0"/>
                  <a:ea typeface="Cambria Math" panose="02040503050406030204" pitchFamily="18" charset="0"/>
                </a:rPr>
                <a:t>E</a:t>
              </a:r>
              <a:r>
                <a:rPr lang="it-IT" sz="3000" i="1" baseline="-25000" dirty="0" err="1">
                  <a:latin typeface="Cambria Math" panose="02040503050406030204" pitchFamily="18" charset="0"/>
                  <a:ea typeface="Cambria Math" panose="02040503050406030204" pitchFamily="18" charset="0"/>
                </a:rPr>
                <a:t>k</a:t>
              </a:r>
              <a:r>
                <a:rPr lang="it-IT" sz="3000" i="1" baseline="-25000" dirty="0">
                  <a:latin typeface="Cambria Math" panose="02040503050406030204" pitchFamily="18" charset="0"/>
                  <a:ea typeface="Cambria Math" panose="02040503050406030204" pitchFamily="18" charset="0"/>
                </a:rPr>
                <a:t> </a:t>
              </a:r>
              <a:r>
                <a:rPr lang="it-IT" sz="3000" i="1" dirty="0">
                  <a:latin typeface="Cambria Math" panose="02040503050406030204" pitchFamily="18" charset="0"/>
                  <a:ea typeface="Cambria Math" panose="02040503050406030204" pitchFamily="18" charset="0"/>
                </a:rPr>
                <a:t>= </a:t>
              </a:r>
              <a:r>
                <a:rPr lang="it-IT" sz="3000" i="1" dirty="0" err="1">
                  <a:latin typeface="Cambria Math" panose="02040503050406030204" pitchFamily="18" charset="0"/>
                  <a:ea typeface="Cambria Math" panose="02040503050406030204" pitchFamily="18" charset="0"/>
                </a:rPr>
                <a:t>h</a:t>
              </a:r>
              <a:r>
                <a:rPr lang="it-IT" sz="3000" i="1" dirty="0" err="1">
                  <a:latin typeface="Symbol" panose="05050102010706020507" pitchFamily="18" charset="2"/>
                </a:rPr>
                <a:t>n</a:t>
              </a:r>
              <a:r>
                <a:rPr lang="it-IT" sz="3000" i="1" dirty="0">
                  <a:latin typeface="Symbol" panose="05050102010706020507" pitchFamily="18" charset="2"/>
                </a:rPr>
                <a:t> </a:t>
              </a:r>
              <a:r>
                <a:rPr lang="it-IT" sz="3000" i="1" dirty="0">
                  <a:latin typeface="Cambria Math" panose="02040503050406030204" pitchFamily="18" charset="0"/>
                  <a:ea typeface="Cambria Math" panose="02040503050406030204" pitchFamily="18" charset="0"/>
                </a:rPr>
                <a:t>- W</a:t>
              </a:r>
              <a:r>
                <a:rPr lang="it-IT" sz="3000" i="1" baseline="-25000" dirty="0">
                  <a:latin typeface="Cambria Math" panose="02040503050406030204" pitchFamily="18" charset="0"/>
                  <a:ea typeface="Cambria Math" panose="02040503050406030204" pitchFamily="18" charset="0"/>
                </a:rPr>
                <a:t>est</a:t>
              </a:r>
              <a:r>
                <a:rPr lang="it-IT" sz="3000" i="1" dirty="0">
                  <a:latin typeface="Cambria Math" panose="02040503050406030204" pitchFamily="18" charset="0"/>
                  <a:ea typeface="Cambria Math" panose="02040503050406030204" pitchFamily="18" charset="0"/>
                </a:rPr>
                <a:t>  </a:t>
              </a:r>
            </a:p>
          </p:txBody>
        </p:sp>
      </p:grpSp>
      <p:sp>
        <p:nvSpPr>
          <p:cNvPr id="10" name="CasellaDiTesto 9"/>
          <p:cNvSpPr txBox="1"/>
          <p:nvPr/>
        </p:nvSpPr>
        <p:spPr>
          <a:xfrm>
            <a:off x="0" y="5077633"/>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Una luce di </a:t>
            </a:r>
            <a:r>
              <a:rPr lang="it-IT" sz="3000" dirty="0">
                <a:solidFill>
                  <a:srgbClr val="FF0000"/>
                </a:solidFill>
              </a:rPr>
              <a:t>maggiore intensità </a:t>
            </a:r>
            <a:r>
              <a:rPr lang="it-IT" sz="3000" dirty="0"/>
              <a:t>contiene più </a:t>
            </a:r>
            <a:r>
              <a:rPr lang="it-IT" sz="3000" dirty="0">
                <a:latin typeface="Symbol" panose="05050102010706020507" pitchFamily="18" charset="2"/>
              </a:rPr>
              <a:t>g</a:t>
            </a:r>
            <a:r>
              <a:rPr lang="it-IT" sz="3000" dirty="0"/>
              <a:t> ed aumenta il </a:t>
            </a:r>
            <a:r>
              <a:rPr lang="it-IT" sz="3000" dirty="0">
                <a:solidFill>
                  <a:srgbClr val="FF0000"/>
                </a:solidFill>
              </a:rPr>
              <a:t>numero di </a:t>
            </a:r>
            <a:r>
              <a:rPr lang="it-IT" sz="3000" i="1" dirty="0">
                <a:solidFill>
                  <a:srgbClr val="FF0000"/>
                </a:solidFill>
              </a:rPr>
              <a:t>e</a:t>
            </a:r>
            <a:r>
              <a:rPr lang="it-IT" sz="3000" i="1" baseline="30000" dirty="0">
                <a:solidFill>
                  <a:srgbClr val="FF0000"/>
                </a:solidFill>
              </a:rPr>
              <a:t>-</a:t>
            </a:r>
            <a:r>
              <a:rPr lang="it-IT" sz="3000" dirty="0">
                <a:solidFill>
                  <a:srgbClr val="FF0000"/>
                </a:solidFill>
              </a:rPr>
              <a:t> emessi</a:t>
            </a:r>
            <a:r>
              <a:rPr lang="it-IT" sz="3000" dirty="0"/>
              <a:t>, non la loro energia  </a:t>
            </a:r>
            <a:endParaRPr lang="it-IT" sz="3000" dirty="0">
              <a:latin typeface="Symbol" panose="05050102010706020507" pitchFamily="18" charset="2"/>
            </a:endParaRPr>
          </a:p>
        </p:txBody>
      </p:sp>
      <p:sp>
        <p:nvSpPr>
          <p:cNvPr id="5" name="Segnaposto data 4"/>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11" name="Segnaposto piè di pagina 10"/>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2" name="Segnaposto numero diapositiva 11"/>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21</a:t>
            </a:fld>
            <a:endParaRPr lang="it-IT" dirty="0"/>
          </a:p>
        </p:txBody>
      </p:sp>
      <p:pic>
        <p:nvPicPr>
          <p:cNvPr id="13" name="Picture 5" descr="C:\Users\Administrator\Google Drive\Scuola Cardano\16_17 Pieve\Tonelli\Conferenza\medaglia nob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836712"/>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9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Google Drive\Scuola Cardano\16_17 Pieve\Tonelli\Conferenza\atomo Boh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548682"/>
            <a:ext cx="4248471" cy="308979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51520" y="-27384"/>
            <a:ext cx="8640960" cy="798478"/>
          </a:xfrm>
        </p:spPr>
        <p:txBody>
          <a:bodyPr/>
          <a:lstStyle/>
          <a:p>
            <a:r>
              <a:rPr lang="it-IT" dirty="0"/>
              <a:t>L’atomo di </a:t>
            </a:r>
            <a:r>
              <a:rPr lang="it-IT" dirty="0" err="1"/>
              <a:t>Bohr</a:t>
            </a:r>
            <a:r>
              <a:rPr lang="it-IT" dirty="0"/>
              <a:t> (1913)</a:t>
            </a:r>
          </a:p>
        </p:txBody>
      </p:sp>
      <p:sp>
        <p:nvSpPr>
          <p:cNvPr id="7" name="CasellaDiTesto 6"/>
          <p:cNvSpPr txBox="1"/>
          <p:nvPr/>
        </p:nvSpPr>
        <p:spPr>
          <a:xfrm>
            <a:off x="2" y="692696"/>
            <a:ext cx="5220070" cy="2400657"/>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Gli elettroni possono </a:t>
            </a:r>
            <a:r>
              <a:rPr lang="it-IT" sz="3000" dirty="0">
                <a:solidFill>
                  <a:srgbClr val="FF0000"/>
                </a:solidFill>
              </a:rPr>
              <a:t>occupare stabilmente</a:t>
            </a:r>
            <a:r>
              <a:rPr lang="it-IT" sz="3000" dirty="0"/>
              <a:t> senza irradiare solo certe orbite stazionarie, associate a </a:t>
            </a:r>
            <a:r>
              <a:rPr lang="it-IT" sz="3000" i="1" dirty="0">
                <a:solidFill>
                  <a:srgbClr val="FF0000"/>
                </a:solidFill>
              </a:rPr>
              <a:t>livelli energetici discreti</a:t>
            </a:r>
          </a:p>
        </p:txBody>
      </p:sp>
      <p:sp>
        <p:nvSpPr>
          <p:cNvPr id="8" name="CasellaDiTesto 7"/>
          <p:cNvSpPr txBox="1"/>
          <p:nvPr/>
        </p:nvSpPr>
        <p:spPr>
          <a:xfrm>
            <a:off x="2" y="3109923"/>
            <a:ext cx="8892480" cy="1938992"/>
          </a:xfrm>
          <a:prstGeom prst="rect">
            <a:avLst/>
          </a:prstGeom>
          <a:noFill/>
        </p:spPr>
        <p:txBody>
          <a:bodyPr wrap="square" rtlCol="0">
            <a:spAutoFit/>
          </a:bodyPr>
          <a:lstStyle/>
          <a:p>
            <a:pPr marL="273050" indent="-273050">
              <a:buFont typeface="Calibri" panose="020F0502020204030204" pitchFamily="34" charset="0"/>
              <a:buChar char="−"/>
            </a:pPr>
            <a:r>
              <a:rPr lang="it-IT" sz="3000" dirty="0">
                <a:solidFill>
                  <a:srgbClr val="FF0000"/>
                </a:solidFill>
              </a:rPr>
              <a:t>Assorbendo od emettendo </a:t>
            </a:r>
            <a:r>
              <a:rPr lang="it-IT" sz="3000" i="1" dirty="0">
                <a:solidFill>
                  <a:srgbClr val="FF0000"/>
                </a:solidFill>
              </a:rPr>
              <a:t>fotoni</a:t>
            </a:r>
          </a:p>
          <a:p>
            <a:pPr marL="266700" algn="just"/>
            <a:r>
              <a:rPr lang="it-IT" sz="3000" dirty="0"/>
              <a:t>della corretta frequenza di </a:t>
            </a:r>
            <a:r>
              <a:rPr lang="it-IT" sz="3000" dirty="0" err="1"/>
              <a:t>Planck</a:t>
            </a:r>
            <a:r>
              <a:rPr lang="it-IT" sz="3000" dirty="0"/>
              <a:t> </a:t>
            </a:r>
            <a:r>
              <a:rPr lang="it-IT" sz="3000" i="1" dirty="0">
                <a:solidFill>
                  <a:srgbClr val="FF0000"/>
                </a:solidFill>
                <a:latin typeface="Symbol" panose="05050102010706020507" pitchFamily="18" charset="2"/>
                <a:ea typeface="Cambria Math" panose="02040503050406030204" pitchFamily="18" charset="0"/>
              </a:rPr>
              <a:t>D</a:t>
            </a:r>
            <a:r>
              <a:rPr lang="it-IT" sz="3000" i="1" dirty="0">
                <a:solidFill>
                  <a:srgbClr val="FF0000"/>
                </a:solidFill>
                <a:latin typeface="Cambria Math" panose="02040503050406030204" pitchFamily="18" charset="0"/>
                <a:ea typeface="Cambria Math" panose="02040503050406030204" pitchFamily="18" charset="0"/>
              </a:rPr>
              <a:t>E=E</a:t>
            </a:r>
            <a:r>
              <a:rPr lang="it-IT" sz="3000" i="1" baseline="-25000" dirty="0">
                <a:solidFill>
                  <a:srgbClr val="FF0000"/>
                </a:solidFill>
                <a:latin typeface="Cambria Math" panose="02040503050406030204" pitchFamily="18" charset="0"/>
                <a:ea typeface="Cambria Math" panose="02040503050406030204" pitchFamily="18" charset="0"/>
              </a:rPr>
              <a:t>2</a:t>
            </a:r>
            <a:r>
              <a:rPr lang="it-IT" sz="3000" i="1" dirty="0">
                <a:solidFill>
                  <a:srgbClr val="FF0000"/>
                </a:solidFill>
                <a:latin typeface="Cambria Math" panose="02040503050406030204" pitchFamily="18" charset="0"/>
                <a:ea typeface="Cambria Math" panose="02040503050406030204" pitchFamily="18" charset="0"/>
              </a:rPr>
              <a:t>–E</a:t>
            </a:r>
            <a:r>
              <a:rPr lang="it-IT" sz="3000" i="1" baseline="-25000" dirty="0">
                <a:solidFill>
                  <a:srgbClr val="FF0000"/>
                </a:solidFill>
                <a:latin typeface="Cambria Math" panose="02040503050406030204" pitchFamily="18" charset="0"/>
                <a:ea typeface="Cambria Math" panose="02040503050406030204" pitchFamily="18" charset="0"/>
              </a:rPr>
              <a:t>1</a:t>
            </a:r>
            <a:r>
              <a:rPr lang="it-IT" sz="3000" i="1" dirty="0">
                <a:solidFill>
                  <a:srgbClr val="FF0000"/>
                </a:solidFill>
                <a:latin typeface="Cambria Math" panose="02040503050406030204" pitchFamily="18" charset="0"/>
                <a:ea typeface="Cambria Math" panose="02040503050406030204" pitchFamily="18" charset="0"/>
              </a:rPr>
              <a:t>=</a:t>
            </a:r>
            <a:r>
              <a:rPr lang="it-IT" sz="3000" i="1" dirty="0" err="1">
                <a:solidFill>
                  <a:srgbClr val="FF0000"/>
                </a:solidFill>
                <a:latin typeface="Cambria Math" panose="02040503050406030204" pitchFamily="18" charset="0"/>
                <a:ea typeface="Cambria Math" panose="02040503050406030204" pitchFamily="18" charset="0"/>
              </a:rPr>
              <a:t>h</a:t>
            </a:r>
            <a:r>
              <a:rPr lang="it-IT" sz="3000" i="1" dirty="0" err="1">
                <a:solidFill>
                  <a:srgbClr val="FF0000"/>
                </a:solidFill>
                <a:latin typeface="Symbol" panose="05050102010706020507" pitchFamily="18" charset="2"/>
                <a:ea typeface="Cambria Math" panose="02040503050406030204" pitchFamily="18" charset="0"/>
              </a:rPr>
              <a:t>n</a:t>
            </a:r>
            <a:r>
              <a:rPr lang="it-IT" sz="3000" dirty="0">
                <a:latin typeface="+mj-lt"/>
              </a:rPr>
              <a:t>, g</a:t>
            </a:r>
            <a:r>
              <a:rPr lang="it-IT" sz="3000" dirty="0"/>
              <a:t>li elettroni possono acquisire o perdere energia </a:t>
            </a:r>
            <a:r>
              <a:rPr lang="it-IT" sz="3000" dirty="0">
                <a:solidFill>
                  <a:srgbClr val="FF0000"/>
                </a:solidFill>
              </a:rPr>
              <a:t>saltando da un’orbita all’altra</a:t>
            </a:r>
            <a:endParaRPr lang="it-IT" sz="3000" dirty="0">
              <a:solidFill>
                <a:srgbClr val="FF0000"/>
              </a:solidFill>
              <a:latin typeface="+mj-lt"/>
            </a:endParaRPr>
          </a:p>
        </p:txBody>
      </p:sp>
      <p:sp>
        <p:nvSpPr>
          <p:cNvPr id="9" name="CasellaDiTesto 8"/>
          <p:cNvSpPr txBox="1"/>
          <p:nvPr/>
        </p:nvSpPr>
        <p:spPr>
          <a:xfrm>
            <a:off x="0" y="5065486"/>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Il modello riesce a spiegare </a:t>
            </a:r>
            <a:r>
              <a:rPr lang="it-IT" sz="3000" dirty="0">
                <a:solidFill>
                  <a:srgbClr val="FF0000"/>
                </a:solidFill>
              </a:rPr>
              <a:t>le linee spettrali dell’idrogeno</a:t>
            </a:r>
            <a:r>
              <a:rPr lang="it-IT" sz="3000" dirty="0"/>
              <a:t> ma non quelle di atomi con più elettroni</a:t>
            </a:r>
            <a:endParaRPr lang="it-IT" sz="3000" baseline="30000" dirty="0"/>
          </a:p>
        </p:txBody>
      </p:sp>
      <p:sp>
        <p:nvSpPr>
          <p:cNvPr id="5" name="Segnaposto data 4"/>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6" name="Segnaposto piè di pagina 5"/>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0" name="Segnaposto numero diapositiva 9"/>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22</a:t>
            </a:fld>
            <a:endParaRPr lang="it-IT" dirty="0"/>
          </a:p>
        </p:txBody>
      </p:sp>
      <p:pic>
        <p:nvPicPr>
          <p:cNvPr id="11" name="Picture 5" descr="C:\Users\Administrator\Google Drive\Scuola Cardano\16_17 Pieve\Tonelli\Conferenza\medaglia nob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1556792"/>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2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Google Drive\Scuola Cardano\16_17 Pieve\Tonelli\Conferenza\franck-hertz mercu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739" y="776041"/>
            <a:ext cx="3288741" cy="31159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Google Drive\Scuola Cardano\16_17 Pieve\Tonelli\Conferenza\Franck-Hertz Ne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154" y="836712"/>
            <a:ext cx="3266664"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a:t>Conferma ed estensione del modello</a:t>
            </a:r>
          </a:p>
        </p:txBody>
      </p:sp>
      <p:sp>
        <p:nvSpPr>
          <p:cNvPr id="6" name="CasellaDiTesto 5"/>
          <p:cNvSpPr txBox="1"/>
          <p:nvPr/>
        </p:nvSpPr>
        <p:spPr>
          <a:xfrm>
            <a:off x="0" y="620688"/>
            <a:ext cx="5472100" cy="2400657"/>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1913: </a:t>
            </a:r>
            <a:r>
              <a:rPr lang="it-IT" sz="3000" dirty="0" err="1"/>
              <a:t>Franck</a:t>
            </a:r>
            <a:r>
              <a:rPr lang="it-IT" sz="3000" dirty="0"/>
              <a:t> &amp; Hertz </a:t>
            </a:r>
            <a:r>
              <a:rPr lang="it-IT" sz="3000" dirty="0">
                <a:solidFill>
                  <a:srgbClr val="FF0000"/>
                </a:solidFill>
              </a:rPr>
              <a:t>accelerano e</a:t>
            </a:r>
            <a:r>
              <a:rPr lang="it-IT" sz="3000" baseline="30000" dirty="0">
                <a:solidFill>
                  <a:srgbClr val="FF0000"/>
                </a:solidFill>
              </a:rPr>
              <a:t>-</a:t>
            </a:r>
            <a:r>
              <a:rPr lang="it-IT" sz="3000" dirty="0">
                <a:solidFill>
                  <a:srgbClr val="FF0000"/>
                </a:solidFill>
              </a:rPr>
              <a:t> attraverso vapori di Hg</a:t>
            </a:r>
            <a:r>
              <a:rPr lang="it-IT" sz="3000" dirty="0"/>
              <a:t>, misurando il valore della corrente rispetto alla</a:t>
            </a:r>
          </a:p>
          <a:p>
            <a:pPr marL="273050" algn="just"/>
            <a:r>
              <a:rPr lang="it-IT" sz="3000" dirty="0"/>
              <a:t>tensione applicata</a:t>
            </a:r>
          </a:p>
        </p:txBody>
      </p:sp>
      <p:sp>
        <p:nvSpPr>
          <p:cNvPr id="9" name="CasellaDiTesto 8"/>
          <p:cNvSpPr txBox="1"/>
          <p:nvPr/>
        </p:nvSpPr>
        <p:spPr>
          <a:xfrm>
            <a:off x="0" y="2922499"/>
            <a:ext cx="8901818"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Registrano </a:t>
            </a:r>
            <a:r>
              <a:rPr lang="it-IT" sz="3000" dirty="0">
                <a:solidFill>
                  <a:srgbClr val="FF0000"/>
                </a:solidFill>
              </a:rPr>
              <a:t>ripidi cali di corrente</a:t>
            </a:r>
          </a:p>
          <a:p>
            <a:pPr marL="266700" algn="just"/>
            <a:r>
              <a:rPr lang="it-IT" sz="3000" dirty="0">
                <a:solidFill>
                  <a:srgbClr val="FF0000"/>
                </a:solidFill>
              </a:rPr>
              <a:t>ogni 4,9 V </a:t>
            </a:r>
            <a:r>
              <a:rPr lang="it-IT" sz="3000" dirty="0"/>
              <a:t>circa, spiegabili tramite</a:t>
            </a:r>
          </a:p>
          <a:p>
            <a:pPr marL="266700" algn="just"/>
            <a:r>
              <a:rPr lang="it-IT" sz="3000" dirty="0"/>
              <a:t>l’</a:t>
            </a:r>
            <a:r>
              <a:rPr lang="it-IT" sz="3000" dirty="0">
                <a:solidFill>
                  <a:srgbClr val="FF0000"/>
                </a:solidFill>
              </a:rPr>
              <a:t>assorbimento</a:t>
            </a:r>
            <a:r>
              <a:rPr lang="it-IT" sz="3000" dirty="0"/>
              <a:t> di energia </a:t>
            </a:r>
            <a:r>
              <a:rPr lang="it-IT" sz="3000" dirty="0">
                <a:solidFill>
                  <a:srgbClr val="FF0000"/>
                </a:solidFill>
              </a:rPr>
              <a:t>da parte del mercurio, riemessa</a:t>
            </a:r>
            <a:r>
              <a:rPr lang="it-IT" sz="3000" dirty="0"/>
              <a:t> poi sotto forma di </a:t>
            </a:r>
            <a:r>
              <a:rPr lang="it-IT" sz="3000" dirty="0">
                <a:solidFill>
                  <a:srgbClr val="FF0000"/>
                </a:solidFill>
              </a:rPr>
              <a:t>raggi UV </a:t>
            </a:r>
            <a:r>
              <a:rPr lang="it-IT" sz="3000" dirty="0"/>
              <a:t>a 254 nm</a:t>
            </a:r>
          </a:p>
        </p:txBody>
      </p:sp>
      <p:sp>
        <p:nvSpPr>
          <p:cNvPr id="10" name="CasellaDiTesto 9"/>
          <p:cNvSpPr txBox="1"/>
          <p:nvPr/>
        </p:nvSpPr>
        <p:spPr>
          <a:xfrm>
            <a:off x="0" y="4762645"/>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1915: </a:t>
            </a:r>
            <a:r>
              <a:rPr lang="it-IT" sz="3000" dirty="0" err="1"/>
              <a:t>Sommerfeld</a:t>
            </a:r>
            <a:r>
              <a:rPr lang="it-IT" sz="3000" dirty="0"/>
              <a:t> migliora il modello di </a:t>
            </a:r>
            <a:r>
              <a:rPr lang="it-IT" sz="3000" dirty="0" err="1"/>
              <a:t>Bohr</a:t>
            </a:r>
            <a:r>
              <a:rPr lang="it-IT" sz="3000" dirty="0"/>
              <a:t> con un </a:t>
            </a:r>
            <a:r>
              <a:rPr lang="it-IT" sz="3000" i="1" dirty="0">
                <a:solidFill>
                  <a:srgbClr val="FF0000"/>
                </a:solidFill>
              </a:rPr>
              <a:t>numero quantico azimutale </a:t>
            </a:r>
            <a:r>
              <a:rPr lang="it-IT" sz="3000" dirty="0"/>
              <a:t>che quantizza il momento angolare consentendo </a:t>
            </a:r>
            <a:r>
              <a:rPr lang="it-IT" sz="3000" dirty="0">
                <a:solidFill>
                  <a:srgbClr val="FF0000"/>
                </a:solidFill>
              </a:rPr>
              <a:t>diverse </a:t>
            </a:r>
            <a:r>
              <a:rPr lang="it-IT" sz="3000" i="1" dirty="0">
                <a:solidFill>
                  <a:srgbClr val="FF0000"/>
                </a:solidFill>
              </a:rPr>
              <a:t>geometrie orbitali</a:t>
            </a:r>
          </a:p>
        </p:txBody>
      </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7" name="Segnaposto numero diapositiva 6"/>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23</a:t>
            </a:fld>
            <a:endParaRPr lang="it-IT" dirty="0"/>
          </a:p>
        </p:txBody>
      </p:sp>
      <p:pic>
        <p:nvPicPr>
          <p:cNvPr id="12" name="Picture 5" descr="C:\Users\Administrator\Google Drive\Scuola Cardano\16_17 Pieve\Tonelli\Conferenza\medaglia 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2132856"/>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027"/>
                                        </p:tgtEl>
                                      </p:cBhvr>
                                    </p:animEffect>
                                    <p:set>
                                      <p:cBhvr>
                                        <p:cTn id="23" dur="1" fill="hold">
                                          <p:stCondLst>
                                            <p:cond delay="999"/>
                                          </p:stCondLst>
                                        </p:cTn>
                                        <p:tgtEl>
                                          <p:spTgt spid="1027"/>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98478"/>
          </a:xfrm>
        </p:spPr>
        <p:txBody>
          <a:bodyPr/>
          <a:lstStyle/>
          <a:p>
            <a:r>
              <a:rPr lang="it-IT" dirty="0"/>
              <a:t>Il </a:t>
            </a:r>
            <a:r>
              <a:rPr lang="it-IT" i="1" dirty="0"/>
              <a:t>protone</a:t>
            </a:r>
          </a:p>
        </p:txBody>
      </p:sp>
      <p:sp>
        <p:nvSpPr>
          <p:cNvPr id="8" name="CasellaDiTesto 7"/>
          <p:cNvSpPr txBox="1"/>
          <p:nvPr/>
        </p:nvSpPr>
        <p:spPr>
          <a:xfrm>
            <a:off x="0" y="4149080"/>
            <a:ext cx="8899830"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1920: essendo l’</a:t>
            </a:r>
            <a:r>
              <a:rPr lang="it-IT" sz="3000" dirty="0">
                <a:solidFill>
                  <a:srgbClr val="FF0000"/>
                </a:solidFill>
              </a:rPr>
              <a:t>idrogeno</a:t>
            </a:r>
            <a:r>
              <a:rPr lang="it-IT" sz="3000" dirty="0"/>
              <a:t> già noto come l’elemento più leggero, Rutherford ipotizza che il suo nucleo </a:t>
            </a:r>
            <a:r>
              <a:rPr lang="it-IT" sz="3000" dirty="0">
                <a:solidFill>
                  <a:srgbClr val="FF0000"/>
                </a:solidFill>
              </a:rPr>
              <a:t>faccia parte </a:t>
            </a:r>
            <a:r>
              <a:rPr lang="it-IT" sz="3000" dirty="0"/>
              <a:t>di quello </a:t>
            </a:r>
            <a:r>
              <a:rPr lang="it-IT" sz="3000" dirty="0">
                <a:solidFill>
                  <a:srgbClr val="FF0000"/>
                </a:solidFill>
              </a:rPr>
              <a:t>dell’azoto </a:t>
            </a:r>
            <a:r>
              <a:rPr lang="it-IT" sz="3000" dirty="0"/>
              <a:t>e di tutti gli altri elementi, e lo battezza </a:t>
            </a:r>
            <a:r>
              <a:rPr lang="it-IT" sz="3000" i="1" dirty="0">
                <a:solidFill>
                  <a:srgbClr val="FF0000"/>
                </a:solidFill>
              </a:rPr>
              <a:t>protone (p)</a:t>
            </a:r>
            <a:endParaRPr lang="it-IT" sz="3000" i="1" dirty="0">
              <a:solidFill>
                <a:srgbClr val="FF0000"/>
              </a:solidFill>
              <a:latin typeface="Symbol" panose="05050102010706020507" pitchFamily="18" charset="2"/>
            </a:endParaRPr>
          </a:p>
        </p:txBody>
      </p:sp>
      <p:grpSp>
        <p:nvGrpSpPr>
          <p:cNvPr id="3" name="Gruppo 2"/>
          <p:cNvGrpSpPr/>
          <p:nvPr/>
        </p:nvGrpSpPr>
        <p:grpSpPr>
          <a:xfrm>
            <a:off x="0" y="692696"/>
            <a:ext cx="8892480" cy="3528392"/>
            <a:chOff x="0" y="620688"/>
            <a:chExt cx="8892480" cy="3528392"/>
          </a:xfrm>
        </p:grpSpPr>
        <p:sp>
          <p:nvSpPr>
            <p:cNvPr id="6" name="CasellaDiTesto 5"/>
            <p:cNvSpPr txBox="1"/>
            <p:nvPr/>
          </p:nvSpPr>
          <p:spPr>
            <a:xfrm>
              <a:off x="0" y="620688"/>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1917: bombardando l’</a:t>
              </a:r>
              <a:r>
                <a:rPr lang="it-IT" sz="3000" dirty="0">
                  <a:solidFill>
                    <a:srgbClr val="FF0000"/>
                  </a:solidFill>
                </a:rPr>
                <a:t>azoto</a:t>
              </a:r>
              <a:r>
                <a:rPr lang="it-IT" sz="3000" dirty="0"/>
                <a:t> con </a:t>
              </a:r>
              <a:r>
                <a:rPr lang="it-IT" sz="3000" dirty="0">
                  <a:solidFill>
                    <a:srgbClr val="FF0000"/>
                  </a:solidFill>
                </a:rPr>
                <a:t>particelle </a:t>
              </a:r>
              <a:r>
                <a:rPr lang="it-IT" sz="3000" dirty="0">
                  <a:solidFill>
                    <a:srgbClr val="FF0000"/>
                  </a:solidFill>
                  <a:latin typeface="Symbol" panose="05050102010706020507" pitchFamily="18" charset="2"/>
                </a:rPr>
                <a:t>a</a:t>
              </a:r>
              <a:r>
                <a:rPr lang="it-IT" sz="3000" dirty="0"/>
                <a:t> per produrre </a:t>
              </a:r>
              <a:r>
                <a:rPr lang="it-IT" sz="3000" dirty="0">
                  <a:solidFill>
                    <a:srgbClr val="FF0000"/>
                  </a:solidFill>
                </a:rPr>
                <a:t>ossigeno</a:t>
              </a:r>
              <a:r>
                <a:rPr lang="it-IT" sz="3000" dirty="0"/>
                <a:t>, Rutherford riconosce la presenza di nuclei di </a:t>
              </a:r>
              <a:r>
                <a:rPr lang="it-IT" sz="3000" dirty="0">
                  <a:solidFill>
                    <a:srgbClr val="FF0000"/>
                  </a:solidFill>
                </a:rPr>
                <a:t>idrogeno</a:t>
              </a:r>
              <a:r>
                <a:rPr lang="it-IT" sz="3000" dirty="0"/>
                <a:t> fra i prodotti della reazione </a:t>
              </a:r>
              <a:endParaRPr lang="it-IT" sz="3000" i="1" dirty="0">
                <a:latin typeface="Symbol" panose="05050102010706020507" pitchFamily="18" charset="2"/>
              </a:endParaRPr>
            </a:p>
          </p:txBody>
        </p:sp>
        <p:pic>
          <p:nvPicPr>
            <p:cNvPr id="3074" name="Picture 2" descr="C:\Users\Administrator\Google Drive\Scuola Cardano\16_17 Pieve\Tonelli\Conferenza\prot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18813"/>
              <a:ext cx="5760640" cy="193026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7" name="Segnaposto numero diapositiva 6"/>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24</a:t>
            </a:fld>
            <a:endParaRPr lang="it-IT" dirty="0"/>
          </a:p>
        </p:txBody>
      </p:sp>
    </p:spTree>
    <p:extLst>
      <p:ext uri="{BB962C8B-B14F-4D97-AF65-F5344CB8AC3E}">
        <p14:creationId xmlns:p14="http://schemas.microsoft.com/office/powerpoint/2010/main" val="7329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a:t>
            </a:r>
            <a:r>
              <a:rPr lang="it-IT" i="1" dirty="0"/>
              <a:t>relatività speciale</a:t>
            </a:r>
          </a:p>
        </p:txBody>
      </p:sp>
      <p:sp>
        <p:nvSpPr>
          <p:cNvPr id="14" name="CasellaDiTesto 13"/>
          <p:cNvSpPr txBox="1"/>
          <p:nvPr/>
        </p:nvSpPr>
        <p:spPr>
          <a:xfrm>
            <a:off x="0" y="598363"/>
            <a:ext cx="8890724"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solidFill>
                  <a:srgbClr val="FF0000"/>
                </a:solidFill>
              </a:rPr>
              <a:t>1905</a:t>
            </a:r>
            <a:r>
              <a:rPr lang="it-IT" sz="3000" dirty="0"/>
              <a:t>: negli ultimi 2 articoli </a:t>
            </a:r>
            <a:r>
              <a:rPr lang="it-IT" sz="3000" dirty="0" err="1"/>
              <a:t>dell’</a:t>
            </a:r>
            <a:r>
              <a:rPr lang="it-IT" sz="3000" i="1" dirty="0" err="1"/>
              <a:t>annus</a:t>
            </a:r>
            <a:r>
              <a:rPr lang="it-IT" sz="3000" i="1" dirty="0"/>
              <a:t> </a:t>
            </a:r>
            <a:r>
              <a:rPr lang="it-IT" sz="3000" i="1" dirty="0" err="1"/>
              <a:t>mirabilis</a:t>
            </a:r>
            <a:r>
              <a:rPr lang="it-IT" sz="3000" i="1" dirty="0"/>
              <a:t> </a:t>
            </a:r>
            <a:r>
              <a:rPr lang="it-IT" sz="3000" dirty="0"/>
              <a:t>Einstein pubblica la sua teoria della relatività speciale (valida in </a:t>
            </a:r>
            <a:r>
              <a:rPr lang="it-IT" sz="3000" dirty="0">
                <a:solidFill>
                  <a:srgbClr val="FF0000"/>
                </a:solidFill>
              </a:rPr>
              <a:t>assenza di accelerazioni</a:t>
            </a:r>
            <a:r>
              <a:rPr lang="it-IT" sz="3000" dirty="0"/>
              <a:t>)</a:t>
            </a:r>
          </a:p>
        </p:txBody>
      </p:sp>
      <p:sp>
        <p:nvSpPr>
          <p:cNvPr id="15" name="CasellaDiTesto 14"/>
          <p:cNvSpPr txBox="1"/>
          <p:nvPr/>
        </p:nvSpPr>
        <p:spPr>
          <a:xfrm>
            <a:off x="0" y="1967015"/>
            <a:ext cx="8892480" cy="1015663"/>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Quella della luce è una </a:t>
            </a:r>
            <a:r>
              <a:rPr lang="it-IT" sz="3000" i="1" dirty="0">
                <a:solidFill>
                  <a:srgbClr val="FF0000"/>
                </a:solidFill>
              </a:rPr>
              <a:t>velocità limite </a:t>
            </a:r>
            <a:r>
              <a:rPr lang="it-IT" sz="3000" dirty="0"/>
              <a:t>a cui non può arrivare nessun oggetto che abbia una massa</a:t>
            </a:r>
          </a:p>
        </p:txBody>
      </p:sp>
      <p:sp>
        <p:nvSpPr>
          <p:cNvPr id="16" name="CasellaDiTesto 15"/>
          <p:cNvSpPr txBox="1"/>
          <p:nvPr/>
        </p:nvSpPr>
        <p:spPr>
          <a:xfrm>
            <a:off x="0" y="2874002"/>
            <a:ext cx="8890724" cy="1477328"/>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solidFill>
                  <a:srgbClr val="FF0000"/>
                </a:solidFill>
              </a:rPr>
              <a:t>Spazio, tempo e massa </a:t>
            </a:r>
            <a:r>
              <a:rPr lang="it-IT" sz="3000" dirty="0"/>
              <a:t>non sono quantità immutabili ma a velocità prossime a quella della luce tendono rispettivamente a </a:t>
            </a:r>
            <a:r>
              <a:rPr lang="it-IT" sz="3000" dirty="0">
                <a:solidFill>
                  <a:srgbClr val="FF0000"/>
                </a:solidFill>
              </a:rPr>
              <a:t>contrarsi e dilatarsi</a:t>
            </a:r>
          </a:p>
        </p:txBody>
      </p:sp>
      <p:sp>
        <p:nvSpPr>
          <p:cNvPr id="17" name="CasellaDiTesto 16"/>
          <p:cNvSpPr txBox="1"/>
          <p:nvPr/>
        </p:nvSpPr>
        <p:spPr>
          <a:xfrm>
            <a:off x="0" y="5149641"/>
            <a:ext cx="8892480" cy="1015663"/>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Massa ed energia non sono quantità separate ma legate dalla relazione </a:t>
            </a:r>
            <a:r>
              <a:rPr lang="it-IT" sz="3000" i="1" dirty="0">
                <a:solidFill>
                  <a:srgbClr val="FF0000"/>
                </a:solidFill>
                <a:latin typeface="Cambria Math" panose="02040503050406030204" pitchFamily="18" charset="0"/>
                <a:ea typeface="Cambria Math" panose="02040503050406030204" pitchFamily="18" charset="0"/>
              </a:rPr>
              <a:t>E = mc</a:t>
            </a:r>
            <a:r>
              <a:rPr lang="it-IT" sz="3000" i="1" baseline="30000" dirty="0">
                <a:solidFill>
                  <a:srgbClr val="FF0000"/>
                </a:solidFill>
                <a:latin typeface="Cambria Math" panose="02040503050406030204" pitchFamily="18" charset="0"/>
                <a:ea typeface="Cambria Math" panose="02040503050406030204" pitchFamily="18" charset="0"/>
              </a:rPr>
              <a:t>2</a:t>
            </a:r>
            <a:r>
              <a:rPr lang="it-IT" sz="3000" i="1" dirty="0">
                <a:solidFill>
                  <a:srgbClr val="FF0000"/>
                </a:solidFill>
                <a:latin typeface="Cambria Math" panose="02040503050406030204" pitchFamily="18" charset="0"/>
                <a:ea typeface="Cambria Math" panose="02040503050406030204" pitchFamily="18" charset="0"/>
              </a:rPr>
              <a:t> </a:t>
            </a:r>
            <a:endParaRPr lang="it-IT" sz="3000" i="1" baseline="30000" dirty="0">
              <a:solidFill>
                <a:srgbClr val="FF0000"/>
              </a:solidFill>
              <a:latin typeface="Cambria Math" panose="02040503050406030204" pitchFamily="18" charset="0"/>
              <a:ea typeface="Cambria Math" panose="02040503050406030204" pitchFamily="18" charset="0"/>
            </a:endParaRPr>
          </a:p>
        </p:txBody>
      </p:sp>
      <p:sp>
        <p:nvSpPr>
          <p:cNvPr id="18" name="CasellaDiTesto 17"/>
          <p:cNvSpPr txBox="1"/>
          <p:nvPr/>
        </p:nvSpPr>
        <p:spPr>
          <a:xfrm>
            <a:off x="0" y="4242654"/>
            <a:ext cx="8885022" cy="1015663"/>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Spazio e tempo non sono quantità separate ma si combinano in un </a:t>
            </a:r>
            <a:r>
              <a:rPr lang="it-IT" sz="3000" i="1" dirty="0">
                <a:solidFill>
                  <a:srgbClr val="FF0000"/>
                </a:solidFill>
              </a:rPr>
              <a:t>spazio-tempo 4-dimensionale</a:t>
            </a:r>
          </a:p>
        </p:txBody>
      </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6" name="Segnaposto numero diapositiva 5"/>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25</a:t>
            </a:fld>
            <a:endParaRPr lang="it-IT" dirty="0"/>
          </a:p>
        </p:txBody>
      </p:sp>
    </p:spTree>
    <p:extLst>
      <p:ext uri="{BB962C8B-B14F-4D97-AF65-F5344CB8AC3E}">
        <p14:creationId xmlns:p14="http://schemas.microsoft.com/office/powerpoint/2010/main" val="4224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Energia e misura della massa</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26</a:t>
            </a:fld>
            <a:endParaRPr lang="it-IT" dirty="0"/>
          </a:p>
        </p:txBody>
      </p:sp>
      <p:sp>
        <p:nvSpPr>
          <p:cNvPr id="6" name="CasellaDiTesto 5"/>
          <p:cNvSpPr txBox="1"/>
          <p:nvPr/>
        </p:nvSpPr>
        <p:spPr>
          <a:xfrm>
            <a:off x="0" y="703845"/>
            <a:ext cx="8890724"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In fisica moderna è comodo misurare l’</a:t>
            </a:r>
            <a:r>
              <a:rPr lang="it-IT" sz="3000" dirty="0">
                <a:solidFill>
                  <a:srgbClr val="FF0000"/>
                </a:solidFill>
              </a:rPr>
              <a:t>energia</a:t>
            </a:r>
            <a:r>
              <a:rPr lang="it-IT" sz="3000" dirty="0"/>
              <a:t> delle </a:t>
            </a:r>
            <a:r>
              <a:rPr lang="it-IT" sz="3000" dirty="0">
                <a:solidFill>
                  <a:srgbClr val="FF0000"/>
                </a:solidFill>
              </a:rPr>
              <a:t>particelle elementari </a:t>
            </a:r>
            <a:r>
              <a:rPr lang="it-IT" sz="3000" dirty="0"/>
              <a:t>per analogia a quella acquisita da </a:t>
            </a:r>
            <a:r>
              <a:rPr lang="it-IT" sz="3000" dirty="0">
                <a:solidFill>
                  <a:srgbClr val="FF0000"/>
                </a:solidFill>
              </a:rPr>
              <a:t>cariche</a:t>
            </a:r>
            <a:r>
              <a:rPr lang="it-IT" sz="3000" dirty="0"/>
              <a:t> accelerate</a:t>
            </a:r>
            <a:r>
              <a:rPr lang="it-IT" sz="3000" dirty="0">
                <a:solidFill>
                  <a:srgbClr val="FF0000"/>
                </a:solidFill>
              </a:rPr>
              <a:t> </a:t>
            </a:r>
            <a:r>
              <a:rPr lang="it-IT" sz="3000" dirty="0"/>
              <a:t>attraverso una </a:t>
            </a:r>
            <a:r>
              <a:rPr lang="it-IT" sz="3000" dirty="0">
                <a:solidFill>
                  <a:srgbClr val="FF0000"/>
                </a:solidFill>
              </a:rPr>
              <a:t>tensione</a:t>
            </a:r>
            <a:r>
              <a:rPr lang="it-IT" sz="3000" dirty="0"/>
              <a:t> elettrica</a:t>
            </a:r>
          </a:p>
        </p:txBody>
      </p:sp>
      <p:grpSp>
        <p:nvGrpSpPr>
          <p:cNvPr id="13" name="Gruppo 12"/>
          <p:cNvGrpSpPr/>
          <p:nvPr/>
        </p:nvGrpSpPr>
        <p:grpSpPr>
          <a:xfrm>
            <a:off x="1756" y="3583237"/>
            <a:ext cx="8890724" cy="1015663"/>
            <a:chOff x="1756" y="3637473"/>
            <a:chExt cx="8890724" cy="1015663"/>
          </a:xfrm>
        </p:grpSpPr>
        <p:sp>
          <p:nvSpPr>
            <p:cNvPr id="9" name="CasellaDiTesto 8"/>
            <p:cNvSpPr txBox="1"/>
            <p:nvPr/>
          </p:nvSpPr>
          <p:spPr>
            <a:xfrm>
              <a:off x="1756" y="3637473"/>
              <a:ext cx="8890724"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latin typeface="+mj-lt"/>
                  <a:ea typeface="Cambria Math" panose="02040503050406030204" pitchFamily="18" charset="0"/>
                </a:rPr>
                <a:t>Dall’</a:t>
              </a:r>
              <a:r>
                <a:rPr lang="it-IT" sz="3000" i="1" dirty="0">
                  <a:solidFill>
                    <a:srgbClr val="FF0000"/>
                  </a:solidFill>
                  <a:latin typeface="+mj-lt"/>
                  <a:ea typeface="Cambria Math" panose="02040503050406030204" pitchFamily="18" charset="0"/>
                </a:rPr>
                <a:t>equivalenza massa-energia</a:t>
              </a:r>
              <a:r>
                <a:rPr lang="it-IT" sz="3000" dirty="0">
                  <a:latin typeface="+mj-lt"/>
                  <a:ea typeface="Cambria Math" panose="02040503050406030204" pitchFamily="18" charset="0"/>
                </a:rPr>
                <a:t> risulta inoltre</a:t>
              </a:r>
              <a:r>
                <a:rPr lang="it-IT" sz="3000" i="1" dirty="0">
                  <a:latin typeface="Cambria Math" panose="02040503050406030204" pitchFamily="18" charset="0"/>
                  <a:ea typeface="Cambria Math" panose="02040503050406030204" pitchFamily="18" charset="0"/>
                </a:rPr>
                <a:t> m=E/c</a:t>
              </a:r>
              <a:r>
                <a:rPr lang="it-IT" sz="3000" i="1" baseline="30000" dirty="0">
                  <a:latin typeface="Cambria Math" panose="02040503050406030204" pitchFamily="18" charset="0"/>
                  <a:ea typeface="Cambria Math" panose="02040503050406030204" pitchFamily="18" charset="0"/>
                </a:rPr>
                <a:t>2</a:t>
              </a:r>
            </a:p>
            <a:p>
              <a:pPr marL="1077913" algn="just"/>
              <a:r>
                <a:rPr lang="it-IT" sz="3000" i="1" dirty="0">
                  <a:latin typeface="Cambria Math" panose="02040503050406030204" pitchFamily="18" charset="0"/>
                  <a:ea typeface="Cambria Math" panose="02040503050406030204" pitchFamily="18" charset="0"/>
                </a:rPr>
                <a:t>[m]=[E]/c</a:t>
              </a:r>
              <a:r>
                <a:rPr lang="it-IT" sz="3000" i="1" baseline="30000" dirty="0">
                  <a:latin typeface="Cambria Math" panose="02040503050406030204" pitchFamily="18" charset="0"/>
                  <a:ea typeface="Cambria Math" panose="02040503050406030204" pitchFamily="18" charset="0"/>
                </a:rPr>
                <a:t>2</a:t>
              </a:r>
              <a:r>
                <a:rPr lang="it-IT" sz="3000" i="1" dirty="0">
                  <a:latin typeface="Cambria Math" panose="02040503050406030204" pitchFamily="18" charset="0"/>
                  <a:ea typeface="Cambria Math" panose="02040503050406030204" pitchFamily="18" charset="0"/>
                </a:rPr>
                <a:t>=</a:t>
              </a:r>
              <a:r>
                <a:rPr lang="it-IT" sz="3000" i="1" dirty="0" err="1">
                  <a:latin typeface="Cambria Math" panose="02040503050406030204" pitchFamily="18" charset="0"/>
                  <a:ea typeface="Cambria Math" panose="02040503050406030204" pitchFamily="18" charset="0"/>
                </a:rPr>
                <a:t>eV</a:t>
              </a:r>
              <a:r>
                <a:rPr lang="it-IT" sz="3000" i="1" dirty="0">
                  <a:latin typeface="Cambria Math" panose="02040503050406030204" pitchFamily="18" charset="0"/>
                  <a:ea typeface="Cambria Math" panose="02040503050406030204" pitchFamily="18" charset="0"/>
                </a:rPr>
                <a:t>/c</a:t>
              </a:r>
              <a:r>
                <a:rPr lang="it-IT" sz="3000" i="1" baseline="30000" dirty="0">
                  <a:latin typeface="Cambria Math" panose="02040503050406030204" pitchFamily="18" charset="0"/>
                  <a:ea typeface="Cambria Math" panose="02040503050406030204" pitchFamily="18" charset="0"/>
                </a:rPr>
                <a:t>2</a:t>
              </a:r>
              <a:r>
                <a:rPr lang="it-IT" sz="3000" i="1" dirty="0">
                  <a:latin typeface="Cambria Math" panose="02040503050406030204" pitchFamily="18" charset="0"/>
                  <a:ea typeface="Cambria Math" panose="02040503050406030204" pitchFamily="18" charset="0"/>
                </a:rPr>
                <a:t>=1,8·10</a:t>
              </a:r>
              <a:r>
                <a:rPr lang="it-IT" sz="3000" i="1" baseline="30000" dirty="0">
                  <a:latin typeface="Cambria Math" panose="02040503050406030204" pitchFamily="18" charset="0"/>
                  <a:ea typeface="Cambria Math" panose="02040503050406030204" pitchFamily="18" charset="0"/>
                </a:rPr>
                <a:t>-36</a:t>
              </a:r>
              <a:r>
                <a:rPr lang="it-IT" sz="3000" i="1" dirty="0">
                  <a:latin typeface="Cambria Math" panose="02040503050406030204" pitchFamily="18" charset="0"/>
                  <a:ea typeface="Cambria Math" panose="02040503050406030204" pitchFamily="18" charset="0"/>
                </a:rPr>
                <a:t>kg</a:t>
              </a:r>
              <a:endParaRPr lang="it-IT" sz="3000" i="1" baseline="30000" dirty="0"/>
            </a:p>
          </p:txBody>
        </p:sp>
        <p:sp>
          <p:nvSpPr>
            <p:cNvPr id="10" name="Freccia a destra 9"/>
            <p:cNvSpPr/>
            <p:nvPr/>
          </p:nvSpPr>
          <p:spPr>
            <a:xfrm>
              <a:off x="459143" y="4338812"/>
              <a:ext cx="512457" cy="170308"/>
            </a:xfrm>
            <a:prstGeom prst="rightArrow">
              <a:avLst>
                <a:gd name="adj1" fmla="val 50000"/>
                <a:gd name="adj2" fmla="val 1350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CasellaDiTesto 10"/>
          <p:cNvSpPr txBox="1"/>
          <p:nvPr/>
        </p:nvSpPr>
        <p:spPr>
          <a:xfrm>
            <a:off x="1756" y="4561268"/>
            <a:ext cx="8890724" cy="55399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latin typeface="+mj-lt"/>
                <a:ea typeface="Cambria Math" panose="02040503050406030204" pitchFamily="18" charset="0"/>
              </a:rPr>
              <a:t>Massa dell’</a:t>
            </a:r>
            <a:r>
              <a:rPr lang="it-IT" sz="3000" dirty="0">
                <a:solidFill>
                  <a:srgbClr val="FF0000"/>
                </a:solidFill>
                <a:latin typeface="+mj-lt"/>
                <a:ea typeface="Cambria Math" panose="02040503050406030204" pitchFamily="18" charset="0"/>
              </a:rPr>
              <a:t>elettrone</a:t>
            </a:r>
            <a:r>
              <a:rPr lang="it-IT" sz="3000" dirty="0">
                <a:latin typeface="+mj-lt"/>
                <a:ea typeface="Cambria Math" panose="02040503050406030204" pitchFamily="18" charset="0"/>
              </a:rPr>
              <a:t>: </a:t>
            </a:r>
            <a:r>
              <a:rPr lang="it-IT" sz="3000" i="1" dirty="0">
                <a:latin typeface="Cambria Math" panose="02040503050406030204" pitchFamily="18" charset="0"/>
                <a:ea typeface="Cambria Math" panose="02040503050406030204" pitchFamily="18" charset="0"/>
              </a:rPr>
              <a:t>m</a:t>
            </a:r>
            <a:r>
              <a:rPr lang="it-IT" sz="3000" i="1" baseline="-25000" dirty="0">
                <a:latin typeface="Cambria Math" panose="02040503050406030204" pitchFamily="18" charset="0"/>
                <a:ea typeface="Cambria Math" panose="02040503050406030204" pitchFamily="18" charset="0"/>
              </a:rPr>
              <a:t>e</a:t>
            </a:r>
            <a:r>
              <a:rPr lang="it-IT" sz="3000" i="1" dirty="0">
                <a:latin typeface="Cambria Math" panose="02040503050406030204" pitchFamily="18" charset="0"/>
                <a:ea typeface="Cambria Math" panose="02040503050406030204" pitchFamily="18" charset="0"/>
              </a:rPr>
              <a:t>≈9·10</a:t>
            </a:r>
            <a:r>
              <a:rPr lang="it-IT" sz="3000" i="1" baseline="30000" dirty="0">
                <a:latin typeface="Cambria Math" panose="02040503050406030204" pitchFamily="18" charset="0"/>
                <a:ea typeface="Cambria Math" panose="02040503050406030204" pitchFamily="18" charset="0"/>
              </a:rPr>
              <a:t>-31</a:t>
            </a:r>
            <a:r>
              <a:rPr lang="it-IT" sz="3000" i="1" dirty="0">
                <a:latin typeface="Cambria Math" panose="02040503050406030204" pitchFamily="18" charset="0"/>
                <a:ea typeface="Cambria Math" panose="02040503050406030204" pitchFamily="18" charset="0"/>
              </a:rPr>
              <a:t>kg ≈ 0,5 </a:t>
            </a:r>
            <a:r>
              <a:rPr lang="it-IT" sz="3000" i="1" dirty="0" err="1">
                <a:latin typeface="Cambria Math" panose="02040503050406030204" pitchFamily="18" charset="0"/>
                <a:ea typeface="Cambria Math" panose="02040503050406030204" pitchFamily="18" charset="0"/>
              </a:rPr>
              <a:t>MeV</a:t>
            </a:r>
            <a:r>
              <a:rPr lang="it-IT" sz="3000" i="1" dirty="0">
                <a:latin typeface="Cambria Math" panose="02040503050406030204" pitchFamily="18" charset="0"/>
                <a:ea typeface="Cambria Math" panose="02040503050406030204" pitchFamily="18" charset="0"/>
              </a:rPr>
              <a:t>/c</a:t>
            </a:r>
            <a:r>
              <a:rPr lang="it-IT" sz="3000" i="1" baseline="30000" dirty="0">
                <a:latin typeface="Cambria Math" panose="02040503050406030204" pitchFamily="18" charset="0"/>
                <a:ea typeface="Cambria Math" panose="02040503050406030204" pitchFamily="18" charset="0"/>
              </a:rPr>
              <a:t>2</a:t>
            </a:r>
            <a:endParaRPr lang="it-IT" sz="3000" i="1" baseline="30000" dirty="0"/>
          </a:p>
        </p:txBody>
      </p:sp>
      <p:sp>
        <p:nvSpPr>
          <p:cNvPr id="12" name="CasellaDiTesto 11"/>
          <p:cNvSpPr txBox="1"/>
          <p:nvPr/>
        </p:nvSpPr>
        <p:spPr>
          <a:xfrm>
            <a:off x="1756" y="5077633"/>
            <a:ext cx="8890724"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latin typeface="+mj-lt"/>
                <a:ea typeface="Cambria Math" panose="02040503050406030204" pitchFamily="18" charset="0"/>
              </a:rPr>
              <a:t>Massa del </a:t>
            </a:r>
            <a:r>
              <a:rPr lang="it-IT" sz="3000" dirty="0">
                <a:solidFill>
                  <a:srgbClr val="FF0000"/>
                </a:solidFill>
                <a:latin typeface="+mj-lt"/>
                <a:ea typeface="Cambria Math" panose="02040503050406030204" pitchFamily="18" charset="0"/>
              </a:rPr>
              <a:t>protone</a:t>
            </a:r>
            <a:r>
              <a:rPr lang="it-IT" sz="3000" dirty="0">
                <a:latin typeface="+mj-lt"/>
                <a:ea typeface="Cambria Math" panose="02040503050406030204" pitchFamily="18" charset="0"/>
              </a:rPr>
              <a:t>: </a:t>
            </a:r>
            <a:r>
              <a:rPr lang="it-IT" sz="3000" i="1" dirty="0">
                <a:latin typeface="Cambria Math" panose="02040503050406030204" pitchFamily="18" charset="0"/>
                <a:ea typeface="Cambria Math" panose="02040503050406030204" pitchFamily="18" charset="0"/>
              </a:rPr>
              <a:t>m</a:t>
            </a:r>
            <a:r>
              <a:rPr lang="it-IT" sz="3000" i="1" baseline="-25000" dirty="0">
                <a:latin typeface="Cambria Math" panose="02040503050406030204" pitchFamily="18" charset="0"/>
                <a:ea typeface="Cambria Math" panose="02040503050406030204" pitchFamily="18" charset="0"/>
              </a:rPr>
              <a:t>p</a:t>
            </a:r>
            <a:r>
              <a:rPr lang="it-IT" sz="3000" i="1" dirty="0">
                <a:latin typeface="Cambria Math" panose="02040503050406030204" pitchFamily="18" charset="0"/>
                <a:ea typeface="Cambria Math" panose="02040503050406030204" pitchFamily="18" charset="0"/>
              </a:rPr>
              <a:t> ≈ 1,67·10</a:t>
            </a:r>
            <a:r>
              <a:rPr lang="it-IT" sz="3000" i="1" baseline="30000" dirty="0">
                <a:latin typeface="Cambria Math" panose="02040503050406030204" pitchFamily="18" charset="0"/>
                <a:ea typeface="Cambria Math" panose="02040503050406030204" pitchFamily="18" charset="0"/>
              </a:rPr>
              <a:t>-19</a:t>
            </a:r>
            <a:r>
              <a:rPr lang="it-IT" sz="3000" i="1" dirty="0">
                <a:latin typeface="Cambria Math" panose="02040503050406030204" pitchFamily="18" charset="0"/>
                <a:ea typeface="Cambria Math" panose="02040503050406030204" pitchFamily="18" charset="0"/>
              </a:rPr>
              <a:t>kg ≈ 938 </a:t>
            </a:r>
            <a:r>
              <a:rPr lang="it-IT" sz="3000" i="1" dirty="0" err="1">
                <a:latin typeface="Cambria Math" panose="02040503050406030204" pitchFamily="18" charset="0"/>
                <a:ea typeface="Cambria Math" panose="02040503050406030204" pitchFamily="18" charset="0"/>
              </a:rPr>
              <a:t>MeV</a:t>
            </a:r>
            <a:r>
              <a:rPr lang="it-IT" sz="3000" i="1" dirty="0">
                <a:latin typeface="Cambria Math" panose="02040503050406030204" pitchFamily="18" charset="0"/>
                <a:ea typeface="Cambria Math" panose="02040503050406030204" pitchFamily="18" charset="0"/>
              </a:rPr>
              <a:t>/c</a:t>
            </a:r>
            <a:r>
              <a:rPr lang="it-IT" sz="3000" i="1" baseline="30000" dirty="0">
                <a:latin typeface="Cambria Math" panose="02040503050406030204" pitchFamily="18" charset="0"/>
                <a:ea typeface="Cambria Math" panose="02040503050406030204" pitchFamily="18" charset="0"/>
              </a:rPr>
              <a:t>2</a:t>
            </a:r>
            <a:endParaRPr lang="it-IT" sz="3000" i="1" dirty="0">
              <a:latin typeface="Cambria Math" panose="02040503050406030204" pitchFamily="18" charset="0"/>
              <a:ea typeface="Cambria Math" panose="02040503050406030204" pitchFamily="18" charset="0"/>
            </a:endParaRPr>
          </a:p>
          <a:p>
            <a:pPr algn="just"/>
            <a:r>
              <a:rPr lang="it-IT" sz="3000" i="1" dirty="0">
                <a:latin typeface="Cambria Math" panose="02040503050406030204" pitchFamily="18" charset="0"/>
                <a:ea typeface="Cambria Math" panose="02040503050406030204" pitchFamily="18" charset="0"/>
              </a:rPr>
              <a:t>                                              ≈ 1GeV/c</a:t>
            </a:r>
            <a:r>
              <a:rPr lang="it-IT" sz="3000" i="1" baseline="30000" dirty="0">
                <a:latin typeface="Cambria Math" panose="02040503050406030204" pitchFamily="18" charset="0"/>
                <a:ea typeface="Cambria Math" panose="02040503050406030204" pitchFamily="18" charset="0"/>
              </a:rPr>
              <a:t>2</a:t>
            </a:r>
            <a:r>
              <a:rPr lang="it-IT" sz="3000" i="1" dirty="0">
                <a:latin typeface="Cambria Math" panose="02040503050406030204" pitchFamily="18" charset="0"/>
                <a:ea typeface="Cambria Math" panose="02040503050406030204" pitchFamily="18" charset="0"/>
              </a:rPr>
              <a:t> ≈ 2000 m</a:t>
            </a:r>
            <a:r>
              <a:rPr lang="it-IT" sz="3000" i="1" baseline="-25000" dirty="0">
                <a:latin typeface="Cambria Math" panose="02040503050406030204" pitchFamily="18" charset="0"/>
                <a:ea typeface="Cambria Math" panose="02040503050406030204" pitchFamily="18" charset="0"/>
              </a:rPr>
              <a:t>e</a:t>
            </a:r>
            <a:endParaRPr lang="it-IT" sz="3000" i="1" baseline="-25000" dirty="0"/>
          </a:p>
        </p:txBody>
      </p:sp>
      <p:grpSp>
        <p:nvGrpSpPr>
          <p:cNvPr id="7" name="Gruppo 6"/>
          <p:cNvGrpSpPr/>
          <p:nvPr/>
        </p:nvGrpSpPr>
        <p:grpSpPr>
          <a:xfrm>
            <a:off x="5650" y="2143541"/>
            <a:ext cx="8890724" cy="1477328"/>
            <a:chOff x="5650" y="2143541"/>
            <a:chExt cx="8890724" cy="1477328"/>
          </a:xfrm>
        </p:grpSpPr>
        <p:sp>
          <p:nvSpPr>
            <p:cNvPr id="8" name="CasellaDiTesto 7"/>
            <p:cNvSpPr txBox="1"/>
            <p:nvPr/>
          </p:nvSpPr>
          <p:spPr>
            <a:xfrm>
              <a:off x="5650" y="2143541"/>
              <a:ext cx="8890724"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i="1" dirty="0" err="1">
                  <a:solidFill>
                    <a:srgbClr val="FF0000"/>
                  </a:solidFill>
                  <a:ea typeface="Cambria Math" panose="02040503050406030204" pitchFamily="18" charset="0"/>
                </a:rPr>
                <a:t>elettronVolt</a:t>
              </a:r>
              <a:r>
                <a:rPr lang="it-IT" sz="3000" dirty="0"/>
                <a:t>  =  energia di un </a:t>
              </a:r>
              <a:r>
                <a:rPr lang="it-IT" sz="3000" dirty="0">
                  <a:solidFill>
                    <a:srgbClr val="FF0000"/>
                  </a:solidFill>
                </a:rPr>
                <a:t>elettrone </a:t>
              </a:r>
              <a:r>
                <a:rPr lang="it-IT" sz="3000" i="1" dirty="0"/>
                <a:t>(</a:t>
              </a:r>
              <a:r>
                <a:rPr lang="it-IT" sz="3000" i="1" dirty="0">
                  <a:latin typeface="Cambria Math" panose="02040503050406030204" pitchFamily="18" charset="0"/>
                  <a:ea typeface="Cambria Math" panose="02040503050406030204" pitchFamily="18" charset="0"/>
                </a:rPr>
                <a:t>e=1,6·10</a:t>
              </a:r>
              <a:r>
                <a:rPr lang="it-IT" sz="3000" i="1" baseline="30000" dirty="0">
                  <a:latin typeface="Cambria Math" panose="02040503050406030204" pitchFamily="18" charset="0"/>
                  <a:ea typeface="Cambria Math" panose="02040503050406030204" pitchFamily="18" charset="0"/>
                </a:rPr>
                <a:t>-19</a:t>
              </a:r>
              <a:r>
                <a:rPr lang="it-IT" sz="3000" i="1" dirty="0">
                  <a:latin typeface="Cambria Math" panose="02040503050406030204" pitchFamily="18" charset="0"/>
                  <a:ea typeface="Cambria Math" panose="02040503050406030204" pitchFamily="18" charset="0"/>
                </a:rPr>
                <a:t>C</a:t>
              </a:r>
              <a:r>
                <a:rPr lang="it-IT" sz="3000" i="1" dirty="0"/>
                <a:t>)</a:t>
              </a:r>
            </a:p>
            <a:p>
              <a:pPr algn="r"/>
              <a:r>
                <a:rPr lang="it-IT" sz="3000" dirty="0"/>
                <a:t>accelerato attraverso la tensione di </a:t>
              </a:r>
              <a:r>
                <a:rPr lang="it-IT" sz="3000" dirty="0">
                  <a:solidFill>
                    <a:srgbClr val="FF0000"/>
                  </a:solidFill>
                </a:rPr>
                <a:t>un Volt</a:t>
              </a:r>
            </a:p>
            <a:p>
              <a:r>
                <a:rPr lang="it-IT" sz="3000" i="1" dirty="0">
                  <a:latin typeface="Cambria Math" panose="02040503050406030204" pitchFamily="18" charset="0"/>
                  <a:ea typeface="Cambria Math" panose="02040503050406030204" pitchFamily="18" charset="0"/>
                </a:rPr>
                <a:t>                                 1 </a:t>
              </a:r>
              <a:r>
                <a:rPr lang="it-IT" sz="3000" i="1" dirty="0" err="1">
                  <a:latin typeface="Cambria Math" panose="02040503050406030204" pitchFamily="18" charset="0"/>
                  <a:ea typeface="Cambria Math" panose="02040503050406030204" pitchFamily="18" charset="0"/>
                </a:rPr>
                <a:t>eV</a:t>
              </a:r>
              <a:r>
                <a:rPr lang="it-IT" sz="3000" i="1" dirty="0">
                  <a:latin typeface="Cambria Math" panose="02040503050406030204" pitchFamily="18" charset="0"/>
                  <a:ea typeface="Cambria Math" panose="02040503050406030204" pitchFamily="18" charset="0"/>
                </a:rPr>
                <a:t>=1,6·10</a:t>
              </a:r>
              <a:r>
                <a:rPr lang="it-IT" sz="3000" i="1" baseline="30000" dirty="0">
                  <a:latin typeface="Cambria Math" panose="02040503050406030204" pitchFamily="18" charset="0"/>
                  <a:ea typeface="Cambria Math" panose="02040503050406030204" pitchFamily="18" charset="0"/>
                </a:rPr>
                <a:t>-19</a:t>
              </a:r>
              <a:r>
                <a:rPr lang="it-IT" sz="3000" i="1" dirty="0">
                  <a:latin typeface="Cambria Math" panose="02040503050406030204" pitchFamily="18" charset="0"/>
                  <a:ea typeface="Cambria Math" panose="02040503050406030204" pitchFamily="18" charset="0"/>
                </a:rPr>
                <a:t>J</a:t>
              </a:r>
            </a:p>
          </p:txBody>
        </p:sp>
        <p:sp>
          <p:nvSpPr>
            <p:cNvPr id="14" name="Freccia a destra 13"/>
            <p:cNvSpPr/>
            <p:nvPr/>
          </p:nvSpPr>
          <p:spPr>
            <a:xfrm>
              <a:off x="2267744" y="3258692"/>
              <a:ext cx="512457" cy="170308"/>
            </a:xfrm>
            <a:prstGeom prst="rightArrow">
              <a:avLst>
                <a:gd name="adj1" fmla="val 50000"/>
                <a:gd name="adj2" fmla="val 1350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5709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Google Drive\Scuola Cardano\16_17 Pieve\Tonelli\Conferenza\compt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276" y="548680"/>
            <a:ext cx="5063204" cy="3915544"/>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 y="692696"/>
            <a:ext cx="3995935"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1921: Compton studia gli urti elastici di </a:t>
            </a:r>
            <a:r>
              <a:rPr lang="it-IT" sz="3000" i="1" dirty="0">
                <a:solidFill>
                  <a:srgbClr val="FF0000"/>
                </a:solidFill>
              </a:rPr>
              <a:t>raggi x o </a:t>
            </a:r>
            <a:r>
              <a:rPr lang="it-IT" sz="3000" i="1" dirty="0">
                <a:solidFill>
                  <a:srgbClr val="FF0000"/>
                </a:solidFill>
                <a:latin typeface="Symbol" panose="05050102010706020507" pitchFamily="18" charset="2"/>
              </a:rPr>
              <a:t>g</a:t>
            </a:r>
            <a:r>
              <a:rPr lang="it-IT" sz="3000" i="1" dirty="0">
                <a:solidFill>
                  <a:srgbClr val="FF0000"/>
                </a:solidFill>
              </a:rPr>
              <a:t> </a:t>
            </a:r>
            <a:r>
              <a:rPr lang="it-IT" sz="3000" dirty="0"/>
              <a:t>contro</a:t>
            </a:r>
            <a:r>
              <a:rPr lang="it-IT" sz="3000" dirty="0">
                <a:solidFill>
                  <a:srgbClr val="FF0000"/>
                </a:solidFill>
              </a:rPr>
              <a:t> </a:t>
            </a:r>
          </a:p>
          <a:p>
            <a:pPr marL="273050" algn="just"/>
            <a:r>
              <a:rPr lang="it-IT" sz="3000" dirty="0">
                <a:solidFill>
                  <a:srgbClr val="FF0000"/>
                </a:solidFill>
              </a:rPr>
              <a:t>elettroni</a:t>
            </a:r>
            <a:endParaRPr lang="it-IT" sz="3000" i="1" baseline="30000" dirty="0">
              <a:solidFill>
                <a:srgbClr val="FF0000"/>
              </a:solidFill>
              <a:latin typeface="Symbol" panose="05050102010706020507" pitchFamily="18" charset="2"/>
            </a:endParaRPr>
          </a:p>
        </p:txBody>
      </p:sp>
      <p:sp>
        <p:nvSpPr>
          <p:cNvPr id="2" name="Titolo 1"/>
          <p:cNvSpPr>
            <a:spLocks noGrp="1"/>
          </p:cNvSpPr>
          <p:nvPr>
            <p:ph type="title"/>
          </p:nvPr>
        </p:nvSpPr>
        <p:spPr>
          <a:xfrm>
            <a:off x="0" y="-27384"/>
            <a:ext cx="9144000" cy="798478"/>
          </a:xfrm>
        </p:spPr>
        <p:txBody>
          <a:bodyPr/>
          <a:lstStyle/>
          <a:p>
            <a:r>
              <a:rPr lang="it-IT" dirty="0"/>
              <a:t>L’effetto Compton</a:t>
            </a:r>
          </a:p>
        </p:txBody>
      </p:sp>
      <p:grpSp>
        <p:nvGrpSpPr>
          <p:cNvPr id="17" name="Gruppo 16"/>
          <p:cNvGrpSpPr/>
          <p:nvPr/>
        </p:nvGrpSpPr>
        <p:grpSpPr>
          <a:xfrm>
            <a:off x="0" y="2708920"/>
            <a:ext cx="8892480" cy="3631763"/>
            <a:chOff x="0" y="2710692"/>
            <a:chExt cx="8892480" cy="3631763"/>
          </a:xfrm>
        </p:grpSpPr>
        <p:sp>
          <p:nvSpPr>
            <p:cNvPr id="8" name="CasellaDiTesto 7"/>
            <p:cNvSpPr txBox="1"/>
            <p:nvPr/>
          </p:nvSpPr>
          <p:spPr>
            <a:xfrm>
              <a:off x="0" y="2710692"/>
              <a:ext cx="8892480" cy="36317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Il fattore </a:t>
              </a:r>
              <a:r>
                <a:rPr lang="it-IT" sz="3000" i="1" dirty="0">
                  <a:latin typeface="Cambria Math" panose="02040503050406030204" pitchFamily="18" charset="0"/>
                  <a:ea typeface="Cambria Math" panose="02040503050406030204" pitchFamily="18" charset="0"/>
                </a:rPr>
                <a:t>h/m</a:t>
              </a:r>
              <a:r>
                <a:rPr lang="it-IT" sz="3000" i="1" baseline="-25000" dirty="0">
                  <a:latin typeface="Cambria Math" panose="02040503050406030204" pitchFamily="18" charset="0"/>
                  <a:ea typeface="Cambria Math" panose="02040503050406030204" pitchFamily="18" charset="0"/>
                </a:rPr>
                <a:t>0</a:t>
              </a:r>
              <a:r>
                <a:rPr lang="it-IT" sz="3000" i="1" dirty="0">
                  <a:latin typeface="Cambria Math" panose="02040503050406030204" pitchFamily="18" charset="0"/>
                  <a:ea typeface="Cambria Math" panose="02040503050406030204" pitchFamily="18" charset="0"/>
                </a:rPr>
                <a:t>c</a:t>
              </a:r>
              <a:r>
                <a:rPr lang="it-IT" sz="3000" dirty="0"/>
                <a:t>  nella</a:t>
              </a:r>
            </a:p>
            <a:p>
              <a:pPr marL="271463" algn="just"/>
              <a:r>
                <a:rPr lang="it-IT" sz="3000" dirty="0"/>
                <a:t>soluzione è detto </a:t>
              </a:r>
            </a:p>
            <a:p>
              <a:pPr marL="271463" algn="just"/>
              <a:r>
                <a:rPr lang="it-IT" sz="3000" i="1" dirty="0">
                  <a:solidFill>
                    <a:srgbClr val="FF0000"/>
                  </a:solidFill>
                </a:rPr>
                <a:t>lunghezza d’onda</a:t>
              </a:r>
            </a:p>
            <a:p>
              <a:pPr marL="271463" algn="just"/>
              <a:r>
                <a:rPr lang="it-IT" sz="3000" i="1" dirty="0">
                  <a:solidFill>
                    <a:srgbClr val="FF0000"/>
                  </a:solidFill>
                </a:rPr>
                <a:t>Compton </a:t>
              </a:r>
              <a:r>
                <a:rPr lang="it-IT" sz="3000" dirty="0"/>
                <a:t>ed equivale alla lunghezza d'onda di</a:t>
              </a:r>
            </a:p>
            <a:p>
              <a:pPr marL="271463" algn="just"/>
              <a:r>
                <a:rPr lang="it-IT" sz="3000" dirty="0"/>
                <a:t>un fotone di </a:t>
              </a:r>
              <a:r>
                <a:rPr lang="it-IT" sz="3000" dirty="0">
                  <a:solidFill>
                    <a:srgbClr val="FF0000"/>
                  </a:solidFill>
                </a:rPr>
                <a:t>energia uguale alla massa a riposo della particella bersaglio:</a:t>
              </a:r>
            </a:p>
            <a:p>
              <a:pPr marL="271463" algn="just"/>
              <a:r>
                <a:rPr lang="it-IT" sz="3000" i="1" dirty="0" err="1">
                  <a:latin typeface="Cambria Math" panose="02040503050406030204" pitchFamily="18" charset="0"/>
                  <a:ea typeface="Cambria Math" panose="02040503050406030204" pitchFamily="18" charset="0"/>
                </a:rPr>
                <a:t>h</a:t>
              </a:r>
              <a:r>
                <a:rPr lang="it-IT" sz="3000" i="1" dirty="0" err="1">
                  <a:latin typeface="Symbol" panose="05050102010706020507" pitchFamily="18" charset="2"/>
                </a:rPr>
                <a:t>n</a:t>
              </a:r>
              <a:r>
                <a:rPr lang="it-IT" sz="3000" i="1" baseline="-25000" dirty="0" err="1"/>
                <a:t>C</a:t>
              </a:r>
              <a:r>
                <a:rPr lang="it-IT" sz="3000" i="1" dirty="0"/>
                <a:t> = </a:t>
              </a:r>
              <a:r>
                <a:rPr lang="it-IT" sz="3000" i="1" dirty="0" err="1">
                  <a:latin typeface="Cambria Math" panose="02040503050406030204" pitchFamily="18" charset="0"/>
                  <a:ea typeface="Cambria Math" panose="02040503050406030204" pitchFamily="18" charset="0"/>
                </a:rPr>
                <a:t>hc</a:t>
              </a:r>
              <a:r>
                <a:rPr lang="it-IT" sz="3000" i="1" dirty="0"/>
                <a:t>/</a:t>
              </a:r>
              <a:r>
                <a:rPr lang="it-IT" sz="3000" i="1" dirty="0" err="1">
                  <a:latin typeface="Symbol" panose="05050102010706020507" pitchFamily="18" charset="2"/>
                </a:rPr>
                <a:t>l</a:t>
              </a:r>
              <a:r>
                <a:rPr lang="it-IT" sz="3000" i="1" baseline="-25000" dirty="0" err="1">
                  <a:latin typeface="Cambria Math" panose="02040503050406030204" pitchFamily="18" charset="0"/>
                  <a:ea typeface="Cambria Math" panose="02040503050406030204" pitchFamily="18" charset="0"/>
                </a:rPr>
                <a:t>C</a:t>
              </a:r>
              <a:r>
                <a:rPr lang="it-IT" sz="3000" i="1" dirty="0"/>
                <a:t> </a:t>
              </a:r>
              <a:r>
                <a:rPr lang="it-IT" sz="3000" i="1" dirty="0">
                  <a:latin typeface="Cambria Math" panose="02040503050406030204" pitchFamily="18" charset="0"/>
                  <a:ea typeface="Cambria Math" panose="02040503050406030204" pitchFamily="18" charset="0"/>
                </a:rPr>
                <a:t>= m</a:t>
              </a:r>
              <a:r>
                <a:rPr lang="it-IT" sz="3000" i="1" baseline="-25000" dirty="0">
                  <a:latin typeface="Cambria Math" panose="02040503050406030204" pitchFamily="18" charset="0"/>
                  <a:ea typeface="Cambria Math" panose="02040503050406030204" pitchFamily="18" charset="0"/>
                </a:rPr>
                <a:t>0</a:t>
              </a:r>
              <a:r>
                <a:rPr lang="it-IT" sz="3000" i="1" dirty="0">
                  <a:latin typeface="Cambria Math" panose="02040503050406030204" pitchFamily="18" charset="0"/>
                  <a:ea typeface="Cambria Math" panose="02040503050406030204" pitchFamily="18" charset="0"/>
                </a:rPr>
                <a:t>c</a:t>
              </a:r>
              <a:r>
                <a:rPr lang="it-IT" sz="3000" i="1" baseline="30000" dirty="0">
                  <a:latin typeface="Cambria Math" panose="02040503050406030204" pitchFamily="18" charset="0"/>
                  <a:ea typeface="Cambria Math" panose="02040503050406030204" pitchFamily="18" charset="0"/>
                </a:rPr>
                <a:t>2</a:t>
              </a:r>
              <a:r>
                <a:rPr lang="it-IT" sz="3000" i="1" dirty="0">
                  <a:latin typeface="Cambria Math" panose="02040503050406030204" pitchFamily="18" charset="0"/>
                  <a:ea typeface="Cambria Math" panose="02040503050406030204" pitchFamily="18" charset="0"/>
                </a:rPr>
                <a:t>             </a:t>
              </a:r>
              <a:r>
                <a:rPr lang="it-IT" sz="3000" i="1" dirty="0" err="1">
                  <a:latin typeface="Symbol" panose="05050102010706020507" pitchFamily="18" charset="2"/>
                </a:rPr>
                <a:t>l</a:t>
              </a:r>
              <a:r>
                <a:rPr lang="it-IT" sz="3000" i="1" baseline="-25000" dirty="0" err="1">
                  <a:latin typeface="Cambria Math" panose="02040503050406030204" pitchFamily="18" charset="0"/>
                  <a:ea typeface="Cambria Math" panose="02040503050406030204" pitchFamily="18" charset="0"/>
                </a:rPr>
                <a:t>C</a:t>
              </a:r>
              <a:r>
                <a:rPr lang="it-IT" sz="3000" i="1" dirty="0">
                  <a:latin typeface="Cambria Math" panose="02040503050406030204" pitchFamily="18" charset="0"/>
                  <a:ea typeface="Cambria Math" panose="02040503050406030204" pitchFamily="18" charset="0"/>
                </a:rPr>
                <a:t> = h/m</a:t>
              </a:r>
              <a:r>
                <a:rPr lang="it-IT" sz="3000" i="1" baseline="-25000" dirty="0">
                  <a:latin typeface="Cambria Math" panose="02040503050406030204" pitchFamily="18" charset="0"/>
                  <a:ea typeface="Cambria Math" panose="02040503050406030204" pitchFamily="18" charset="0"/>
                </a:rPr>
                <a:t>0</a:t>
              </a:r>
              <a:r>
                <a:rPr lang="it-IT" sz="3000" i="1" dirty="0">
                  <a:latin typeface="Cambria Math" panose="02040503050406030204" pitchFamily="18" charset="0"/>
                  <a:ea typeface="Cambria Math" panose="02040503050406030204" pitchFamily="18" charset="0"/>
                </a:rPr>
                <a:t>c </a:t>
              </a:r>
              <a:r>
                <a:rPr lang="it-IT" sz="3000" i="1" dirty="0">
                  <a:latin typeface="Cambria Math" panose="02040503050406030204" pitchFamily="18" charset="0"/>
                  <a:ea typeface="Cambria Math" panose="02040503050406030204" pitchFamily="18" charset="0"/>
                  <a:cs typeface="Arial" panose="020B0604020202020204" pitchFamily="34" charset="0"/>
                </a:rPr>
                <a:t>~ 2,43</a:t>
              </a:r>
              <a:r>
                <a:rPr lang="it-IT" sz="3000" i="1" dirty="0">
                  <a:latin typeface="Cambria Math" panose="02040503050406030204" pitchFamily="18" charset="0"/>
                  <a:ea typeface="Cambria Math" panose="02040503050406030204" pitchFamily="18" charset="0"/>
                  <a:cs typeface="Courier New"/>
                </a:rPr>
                <a:t>·10</a:t>
              </a:r>
              <a:r>
                <a:rPr lang="it-IT" sz="3000" i="1" baseline="30000" dirty="0">
                  <a:latin typeface="Cambria Math" panose="02040503050406030204" pitchFamily="18" charset="0"/>
                  <a:ea typeface="Cambria Math" panose="02040503050406030204" pitchFamily="18" charset="0"/>
                  <a:cs typeface="Courier New"/>
                </a:rPr>
                <a:t>-12</a:t>
              </a:r>
              <a:r>
                <a:rPr lang="it-IT" sz="3000" i="1" dirty="0">
                  <a:latin typeface="Cambria Math" panose="02040503050406030204" pitchFamily="18" charset="0"/>
                  <a:ea typeface="Cambria Math" panose="02040503050406030204" pitchFamily="18" charset="0"/>
                  <a:cs typeface="Courier New"/>
                </a:rPr>
                <a:t> m</a:t>
              </a:r>
              <a:r>
                <a:rPr lang="it-IT" sz="3000" i="1" dirty="0"/>
                <a:t>  </a:t>
              </a:r>
              <a:endParaRPr lang="it-IT" sz="3000" i="1" dirty="0">
                <a:solidFill>
                  <a:srgbClr val="FF0000"/>
                </a:solidFill>
                <a:latin typeface="Symbol" panose="05050102010706020507" pitchFamily="18" charset="2"/>
              </a:endParaRPr>
            </a:p>
            <a:p>
              <a:pPr marL="271463" algn="just"/>
              <a:endParaRPr lang="it-IT" sz="3000" baseline="30000" dirty="0">
                <a:latin typeface="Symbol" panose="05050102010706020507" pitchFamily="18" charset="2"/>
              </a:endParaRPr>
            </a:p>
          </p:txBody>
        </p:sp>
        <p:sp>
          <p:nvSpPr>
            <p:cNvPr id="14" name="Freccia a destra 13"/>
            <p:cNvSpPr/>
            <p:nvPr/>
          </p:nvSpPr>
          <p:spPr>
            <a:xfrm>
              <a:off x="3563889" y="5661248"/>
              <a:ext cx="720079" cy="216024"/>
            </a:xfrm>
            <a:prstGeom prst="rightArrow">
              <a:avLst>
                <a:gd name="adj1" fmla="val 50000"/>
                <a:gd name="adj2" fmla="val 1648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Segnaposto data 4"/>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6" name="Segnaposto piè di pagina 5"/>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9" name="Segnaposto numero diapositiva 8"/>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27</a:t>
            </a:fld>
            <a:endParaRPr lang="it-IT" dirty="0"/>
          </a:p>
        </p:txBody>
      </p:sp>
      <p:pic>
        <p:nvPicPr>
          <p:cNvPr id="15" name="Picture 5" descr="C:\Users\Administrator\Google Drive\Scuola Cardano\16_17 Pieve\Tonelli\Conferenza\medaglia nob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77281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4067944" y="611396"/>
            <a:ext cx="2353529" cy="369332"/>
          </a:xfrm>
          <a:prstGeom prst="rect">
            <a:avLst/>
          </a:prstGeom>
          <a:solidFill>
            <a:schemeClr val="bg1"/>
          </a:solidFill>
        </p:spPr>
        <p:txBody>
          <a:bodyPr wrap="none" rtlCol="0">
            <a:spAutoFit/>
          </a:bodyPr>
          <a:lstStyle/>
          <a:p>
            <a:r>
              <a:rPr lang="it-IT" dirty="0"/>
              <a:t>                                         </a:t>
            </a:r>
          </a:p>
        </p:txBody>
      </p:sp>
    </p:spTree>
    <p:extLst>
      <p:ext uri="{BB962C8B-B14F-4D97-AF65-F5344CB8AC3E}">
        <p14:creationId xmlns:p14="http://schemas.microsoft.com/office/powerpoint/2010/main" val="22391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98478"/>
          </a:xfrm>
        </p:spPr>
        <p:txBody>
          <a:bodyPr/>
          <a:lstStyle/>
          <a:p>
            <a:r>
              <a:rPr lang="it-IT" dirty="0"/>
              <a:t>Le </a:t>
            </a:r>
            <a:r>
              <a:rPr lang="it-IT" i="1" dirty="0"/>
              <a:t>onde di materia</a:t>
            </a:r>
            <a:r>
              <a:rPr lang="it-IT" dirty="0"/>
              <a:t> di De Broglie</a:t>
            </a:r>
          </a:p>
        </p:txBody>
      </p:sp>
      <p:sp>
        <p:nvSpPr>
          <p:cNvPr id="8" name="CasellaDiTesto 7"/>
          <p:cNvSpPr txBox="1"/>
          <p:nvPr/>
        </p:nvSpPr>
        <p:spPr>
          <a:xfrm>
            <a:off x="0" y="668303"/>
            <a:ext cx="8892480" cy="2400657"/>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1924: alla luce dei risultati di Compton, De Broglie propone che la </a:t>
            </a:r>
            <a:r>
              <a:rPr lang="it-IT" sz="3000" i="1" dirty="0">
                <a:solidFill>
                  <a:srgbClr val="FF0000"/>
                </a:solidFill>
              </a:rPr>
              <a:t>dualità onda-corpuscolo </a:t>
            </a:r>
            <a:r>
              <a:rPr lang="it-IT" sz="3000" dirty="0"/>
              <a:t>valga per le particelle materiali così come per i fotoni, associando alla </a:t>
            </a:r>
            <a:r>
              <a:rPr lang="it-IT" sz="3000" i="1" dirty="0">
                <a:solidFill>
                  <a:srgbClr val="FF0000"/>
                </a:solidFill>
              </a:rPr>
              <a:t>quantità di moto p </a:t>
            </a:r>
            <a:r>
              <a:rPr lang="it-IT" sz="3000" dirty="0"/>
              <a:t>dell’elettrone una </a:t>
            </a:r>
            <a:r>
              <a:rPr lang="it-IT" sz="3000" i="1" dirty="0">
                <a:solidFill>
                  <a:srgbClr val="FF0000"/>
                </a:solidFill>
              </a:rPr>
              <a:t>lunghezza d’onda di De Broglie</a:t>
            </a:r>
            <a:r>
              <a:rPr lang="it-IT" sz="3000" dirty="0">
                <a:solidFill>
                  <a:srgbClr val="FF0000"/>
                </a:solidFill>
              </a:rPr>
              <a:t> </a:t>
            </a:r>
            <a:r>
              <a:rPr lang="it-IT" sz="3000" dirty="0"/>
              <a:t>pari a </a:t>
            </a:r>
            <a:r>
              <a:rPr lang="it-IT" sz="3000" i="1" dirty="0">
                <a:solidFill>
                  <a:srgbClr val="FF0000"/>
                </a:solidFill>
                <a:latin typeface="Symbol" panose="05050102010706020507" pitchFamily="18" charset="2"/>
              </a:rPr>
              <a:t>l</a:t>
            </a:r>
            <a:r>
              <a:rPr lang="it-IT" sz="3000" i="1" dirty="0">
                <a:solidFill>
                  <a:srgbClr val="FF0000"/>
                </a:solidFill>
                <a:latin typeface="Cambria Math" panose="02040503050406030204" pitchFamily="18" charset="0"/>
                <a:ea typeface="Cambria Math" panose="02040503050406030204" pitchFamily="18" charset="0"/>
              </a:rPr>
              <a:t> = h/p</a:t>
            </a:r>
            <a:endParaRPr lang="it-IT" sz="3000" i="1" baseline="30000" dirty="0">
              <a:solidFill>
                <a:srgbClr val="FF0000"/>
              </a:solidFill>
              <a:latin typeface="Cambria Math" panose="02040503050406030204" pitchFamily="18" charset="0"/>
              <a:ea typeface="Cambria Math" panose="02040503050406030204" pitchFamily="18" charset="0"/>
            </a:endParaRPr>
          </a:p>
        </p:txBody>
      </p:sp>
      <p:grpSp>
        <p:nvGrpSpPr>
          <p:cNvPr id="4" name="Gruppo 3"/>
          <p:cNvGrpSpPr/>
          <p:nvPr/>
        </p:nvGrpSpPr>
        <p:grpSpPr>
          <a:xfrm>
            <a:off x="251519" y="3015424"/>
            <a:ext cx="8640961" cy="3166804"/>
            <a:chOff x="251519" y="3005247"/>
            <a:chExt cx="8640961" cy="3166804"/>
          </a:xfrm>
        </p:grpSpPr>
        <p:pic>
          <p:nvPicPr>
            <p:cNvPr id="1027" name="Picture 3" descr="C:\Users\Administrator\Google Drive\Scuola Cardano\16_17 Pieve\Tonelli\Conferenza\de brogl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005247"/>
              <a:ext cx="5040561" cy="316680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3203848" y="3309729"/>
              <a:ext cx="5688632" cy="2862322"/>
            </a:xfrm>
            <a:prstGeom prst="rect">
              <a:avLst/>
            </a:prstGeom>
            <a:noFill/>
          </p:spPr>
          <p:txBody>
            <a:bodyPr wrap="square" rtlCol="0">
              <a:spAutoFit/>
            </a:bodyPr>
            <a:lstStyle/>
            <a:p>
              <a:pPr marL="355600" indent="-355600" algn="r">
                <a:buFont typeface="Calibri" panose="020F0502020204030204" pitchFamily="34" charset="0"/>
                <a:buChar char="‒"/>
              </a:pPr>
              <a:r>
                <a:rPr lang="it-IT" sz="3000" dirty="0"/>
                <a:t>I livelli energetici</a:t>
              </a:r>
            </a:p>
            <a:p>
              <a:pPr algn="r"/>
              <a:r>
                <a:rPr lang="it-IT" sz="3000" dirty="0"/>
                <a:t>consentiti del modello</a:t>
              </a:r>
              <a:endParaRPr lang="it-IT" sz="3000" i="1" baseline="30000" dirty="0">
                <a:solidFill>
                  <a:srgbClr val="FF0000"/>
                </a:solidFill>
                <a:latin typeface="Symbol" panose="05050102010706020507" pitchFamily="18" charset="2"/>
              </a:endParaRPr>
            </a:p>
            <a:p>
              <a:pPr algn="r"/>
              <a:r>
                <a:rPr lang="it-IT" sz="3000" dirty="0"/>
                <a:t>di </a:t>
              </a:r>
              <a:r>
                <a:rPr lang="it-IT" sz="3000" dirty="0" err="1"/>
                <a:t>Bohr</a:t>
              </a:r>
              <a:r>
                <a:rPr lang="it-IT" sz="3000" dirty="0"/>
                <a:t> sono quelli per cui</a:t>
              </a:r>
            </a:p>
            <a:p>
              <a:pPr algn="r"/>
              <a:r>
                <a:rPr lang="it-IT" sz="3000" dirty="0"/>
                <a:t>la </a:t>
              </a:r>
              <a:r>
                <a:rPr lang="it-IT" sz="3000" dirty="0">
                  <a:solidFill>
                    <a:srgbClr val="FF0000"/>
                  </a:solidFill>
                </a:rPr>
                <a:t>circonferenza orbitale</a:t>
              </a:r>
              <a:r>
                <a:rPr lang="it-IT" sz="3000" dirty="0"/>
                <a:t> risulta</a:t>
              </a:r>
            </a:p>
            <a:p>
              <a:pPr algn="r"/>
              <a:r>
                <a:rPr lang="it-IT" sz="3000" dirty="0"/>
                <a:t>pari ad un </a:t>
              </a:r>
              <a:r>
                <a:rPr lang="it-IT" sz="3000" dirty="0">
                  <a:solidFill>
                    <a:srgbClr val="FF0000"/>
                  </a:solidFill>
                </a:rPr>
                <a:t>multiplo intero </a:t>
              </a:r>
              <a:r>
                <a:rPr lang="it-IT" sz="3000" dirty="0"/>
                <a:t>della </a:t>
              </a:r>
              <a:r>
                <a:rPr lang="it-IT" sz="3000" dirty="0">
                  <a:solidFill>
                    <a:srgbClr val="FF0000"/>
                  </a:solidFill>
                </a:rPr>
                <a:t>lunghezza d’onda di De Broglie </a:t>
              </a:r>
              <a:endParaRPr lang="it-IT" sz="3000" i="1" baseline="30000" dirty="0">
                <a:solidFill>
                  <a:srgbClr val="FF0000"/>
                </a:solidFill>
                <a:latin typeface="Symbol" panose="05050102010706020507" pitchFamily="18" charset="2"/>
              </a:endParaRPr>
            </a:p>
          </p:txBody>
        </p:sp>
      </p:grpSp>
      <p:sp>
        <p:nvSpPr>
          <p:cNvPr id="5" name="Segnaposto data 4"/>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7" name="Segnaposto piè di pagina 6"/>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11" name="Segnaposto numero diapositiva 10"/>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28</a:t>
            </a:fld>
            <a:endParaRPr lang="it-IT" dirty="0"/>
          </a:p>
        </p:txBody>
      </p:sp>
      <p:pic>
        <p:nvPicPr>
          <p:cNvPr id="12" name="Picture 5" descr="C:\Users\Administrator\Google Drive\Scuola Cardano\16_17 Pieve\Tonelli\Conferenza\medaglia nob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564904"/>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4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dministrator\Google Drive\Scuola Cardano\16_17 Pieve\Tonelli\Conferenza\schrodinger's 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755" y="4869160"/>
            <a:ext cx="3857701" cy="133877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27384"/>
            <a:ext cx="9144000" cy="798478"/>
          </a:xfrm>
        </p:spPr>
        <p:txBody>
          <a:bodyPr/>
          <a:lstStyle/>
          <a:p>
            <a:r>
              <a:rPr lang="it-IT" dirty="0"/>
              <a:t>L’equazione di </a:t>
            </a:r>
            <a:r>
              <a:rPr lang="it-IT" dirty="0" err="1"/>
              <a:t>Schr</a:t>
            </a:r>
            <a:r>
              <a:rPr lang="it-IT" dirty="0" err="1">
                <a:latin typeface="Calibri"/>
              </a:rPr>
              <a:t>ödinger</a:t>
            </a:r>
            <a:r>
              <a:rPr lang="it-IT" dirty="0">
                <a:latin typeface="Calibri"/>
              </a:rPr>
              <a:t> (1926)</a:t>
            </a:r>
            <a:endParaRPr lang="it-IT" dirty="0"/>
          </a:p>
        </p:txBody>
      </p:sp>
      <p:grpSp>
        <p:nvGrpSpPr>
          <p:cNvPr id="4" name="Gruppo 3"/>
          <p:cNvGrpSpPr/>
          <p:nvPr/>
        </p:nvGrpSpPr>
        <p:grpSpPr>
          <a:xfrm>
            <a:off x="107504" y="764704"/>
            <a:ext cx="8928992" cy="1477328"/>
            <a:chOff x="107504" y="764704"/>
            <a:chExt cx="8928992" cy="1477328"/>
          </a:xfrm>
        </p:grpSpPr>
        <p:sp>
          <p:nvSpPr>
            <p:cNvPr id="9" name="CasellaDiTesto 8"/>
            <p:cNvSpPr txBox="1"/>
            <p:nvPr/>
          </p:nvSpPr>
          <p:spPr>
            <a:xfrm>
              <a:off x="107504" y="764704"/>
              <a:ext cx="8928992" cy="1477328"/>
            </a:xfrm>
            <a:prstGeom prst="rect">
              <a:avLst/>
            </a:prstGeom>
            <a:noFill/>
          </p:spPr>
          <p:txBody>
            <a:bodyPr wrap="square" rtlCol="0">
              <a:spAutoFit/>
            </a:bodyPr>
            <a:lstStyle/>
            <a:p>
              <a:pPr algn="r"/>
              <a:r>
                <a:rPr lang="it-IT" sz="3000" dirty="0">
                  <a:latin typeface="+mj-lt"/>
                </a:rPr>
                <a:t>dove </a:t>
              </a:r>
              <a:r>
                <a:rPr lang="it-IT" sz="3000" i="1" dirty="0">
                  <a:latin typeface="Cambria Math" panose="02040503050406030204" pitchFamily="18" charset="0"/>
                  <a:ea typeface="Cambria Math" panose="02040503050406030204" pitchFamily="18" charset="0"/>
                </a:rPr>
                <a:t>ħ = h/2</a:t>
              </a:r>
              <a:r>
                <a:rPr lang="it-IT" sz="3000" i="1" dirty="0">
                  <a:latin typeface="Symbol" panose="05050102010706020507" pitchFamily="18" charset="2"/>
                  <a:ea typeface="Cambria Math" panose="02040503050406030204" pitchFamily="18" charset="0"/>
                </a:rPr>
                <a:t>p</a:t>
              </a:r>
              <a:r>
                <a:rPr lang="it-IT" sz="3000" i="1" dirty="0">
                  <a:latin typeface="Cambria Math" panose="02040503050406030204" pitchFamily="18" charset="0"/>
                  <a:ea typeface="Cambria Math" panose="02040503050406030204" pitchFamily="18" charset="0"/>
                </a:rPr>
                <a:t> </a:t>
              </a:r>
              <a:r>
                <a:rPr lang="it-IT" sz="3000" dirty="0">
                  <a:latin typeface="+mj-lt"/>
                  <a:ea typeface="Cambria Math"/>
                </a:rPr>
                <a:t>è la costante di</a:t>
              </a:r>
            </a:p>
            <a:p>
              <a:pPr algn="r"/>
              <a:r>
                <a:rPr lang="it-IT" sz="3000" dirty="0" err="1">
                  <a:latin typeface="+mj-lt"/>
                  <a:ea typeface="Cambria Math"/>
                </a:rPr>
                <a:t>Planck</a:t>
              </a:r>
              <a:r>
                <a:rPr lang="it-IT" sz="3000" dirty="0">
                  <a:latin typeface="+mj-lt"/>
                  <a:ea typeface="Cambria Math"/>
                </a:rPr>
                <a:t> ridotta, </a:t>
              </a:r>
              <a:r>
                <a:rPr lang="it-IT" sz="3000" i="1" dirty="0">
                  <a:solidFill>
                    <a:srgbClr val="FF0000"/>
                  </a:solidFill>
                  <a:latin typeface="Cambria Math" panose="02040503050406030204" pitchFamily="18" charset="0"/>
                  <a:ea typeface="Cambria Math" panose="02040503050406030204" pitchFamily="18" charset="0"/>
                </a:rPr>
                <a:t>Ĥ</a:t>
              </a:r>
              <a:r>
                <a:rPr lang="it-IT" sz="3000" dirty="0">
                  <a:latin typeface="+mj-lt"/>
                  <a:ea typeface="Cambria Math"/>
                </a:rPr>
                <a:t> l’Hamiltoniana</a:t>
              </a:r>
            </a:p>
            <a:p>
              <a:pPr algn="r"/>
              <a:r>
                <a:rPr lang="it-IT" sz="3000" dirty="0">
                  <a:latin typeface="+mj-lt"/>
                  <a:ea typeface="Cambria Math"/>
                </a:rPr>
                <a:t>che descrive </a:t>
              </a:r>
              <a:r>
                <a:rPr lang="it-IT" sz="3000" dirty="0">
                  <a:solidFill>
                    <a:srgbClr val="FF0000"/>
                  </a:solidFill>
                  <a:latin typeface="+mj-lt"/>
                  <a:ea typeface="Cambria Math"/>
                </a:rPr>
                <a:t>l’energia del sistema </a:t>
              </a:r>
              <a:r>
                <a:rPr lang="it-IT" sz="3000" dirty="0">
                  <a:latin typeface="+mj-lt"/>
                  <a:ea typeface="Cambria Math"/>
                </a:rPr>
                <a:t>e </a:t>
              </a:r>
              <a:r>
                <a:rPr lang="it-IT" sz="3000" i="1" dirty="0">
                  <a:solidFill>
                    <a:srgbClr val="FF0000"/>
                  </a:solidFill>
                  <a:latin typeface="Symbol" panose="05050102010706020507" pitchFamily="18" charset="2"/>
                  <a:ea typeface="Cambria Math" panose="02040503050406030204" pitchFamily="18" charset="0"/>
                </a:rPr>
                <a:t>Y</a:t>
              </a:r>
              <a:r>
                <a:rPr lang="it-IT" sz="3000" i="1" dirty="0">
                  <a:solidFill>
                    <a:srgbClr val="FF0000"/>
                  </a:solidFill>
                  <a:ea typeface="Cambria Math"/>
                </a:rPr>
                <a:t> la funzione d’onda</a:t>
              </a:r>
            </a:p>
          </p:txBody>
        </p:sp>
        <mc:AlternateContent xmlns:mc="http://schemas.openxmlformats.org/markup-compatibility/2006" xmlns:a14="http://schemas.microsoft.com/office/drawing/2010/main">
          <mc:Choice Requires="a14">
            <p:sp>
              <p:nvSpPr>
                <p:cNvPr id="6" name="CasellaDiTesto 5"/>
                <p:cNvSpPr txBox="1"/>
                <p:nvPr/>
              </p:nvSpPr>
              <p:spPr>
                <a:xfrm>
                  <a:off x="1547664" y="764704"/>
                  <a:ext cx="2304256" cy="970202"/>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it-IT" sz="3000" b="0" i="1" smtClean="0">
                            <a:latin typeface="Cambria Math"/>
                          </a:rPr>
                          <m:t>𝑖</m:t>
                        </m:r>
                        <m:r>
                          <a:rPr lang="it-IT" sz="3000" b="0" i="1" smtClean="0">
                            <a:latin typeface="Cambria Math"/>
                            <a:ea typeface="Cambria Math"/>
                          </a:rPr>
                          <m:t>ℏ</m:t>
                        </m:r>
                        <m:f>
                          <m:fPr>
                            <m:ctrlPr>
                              <a:rPr lang="it-IT" sz="3000" b="0" i="1" smtClean="0">
                                <a:latin typeface="Cambria Math" panose="02040503050406030204" pitchFamily="18" charset="0"/>
                              </a:rPr>
                            </m:ctrlPr>
                          </m:fPr>
                          <m:num>
                            <m:r>
                              <a:rPr lang="it-IT" sz="3000" b="0" i="1" smtClean="0">
                                <a:latin typeface="Cambria Math"/>
                                <a:ea typeface="Cambria Math"/>
                              </a:rPr>
                              <m:t>𝜕</m:t>
                            </m:r>
                            <m:r>
                              <a:rPr lang="el-GR" sz="3000" b="0" i="1" smtClean="0">
                                <a:latin typeface="Cambria Math"/>
                                <a:ea typeface="Cambria Math"/>
                              </a:rPr>
                              <m:t>𝛹</m:t>
                            </m:r>
                          </m:num>
                          <m:den>
                            <m:r>
                              <a:rPr lang="it-IT" sz="3000" b="0" i="1" smtClean="0">
                                <a:latin typeface="Cambria Math"/>
                                <a:ea typeface="Cambria Math"/>
                              </a:rPr>
                              <m:t>𝜕</m:t>
                            </m:r>
                            <m:r>
                              <a:rPr lang="it-IT" sz="3000" b="0" i="1" smtClean="0">
                                <a:latin typeface="Cambria Math"/>
                                <a:ea typeface="Cambria Math"/>
                              </a:rPr>
                              <m:t>𝑡</m:t>
                            </m:r>
                          </m:den>
                        </m:f>
                        <m:r>
                          <a:rPr lang="it-IT" sz="3000" b="0" i="1" smtClean="0">
                            <a:latin typeface="Cambria Math"/>
                          </a:rPr>
                          <m:t>=</m:t>
                        </m:r>
                        <m:acc>
                          <m:accPr>
                            <m:chr m:val="̂"/>
                            <m:ctrlPr>
                              <a:rPr lang="it-IT" sz="3000" b="0" i="1" smtClean="0">
                                <a:latin typeface="Cambria Math" panose="02040503050406030204" pitchFamily="18" charset="0"/>
                              </a:rPr>
                            </m:ctrlPr>
                          </m:accPr>
                          <m:e>
                            <m:r>
                              <a:rPr lang="it-IT" sz="3000" b="0" i="1" smtClean="0">
                                <a:latin typeface="Cambria Math"/>
                              </a:rPr>
                              <m:t>𝐻</m:t>
                            </m:r>
                          </m:e>
                        </m:acc>
                        <m:r>
                          <a:rPr lang="el-GR" sz="3000" b="0" i="1" smtClean="0">
                            <a:latin typeface="Cambria Math"/>
                            <a:ea typeface="Cambria Math"/>
                          </a:rPr>
                          <m:t>𝛹</m:t>
                        </m:r>
                        <m:r>
                          <a:rPr lang="it-IT" sz="3000" b="0" i="1" smtClean="0">
                            <a:latin typeface="Cambria Math"/>
                            <a:ea typeface="Cambria Math"/>
                          </a:rPr>
                          <m:t>,</m:t>
                        </m:r>
                      </m:oMath>
                    </m:oMathPara>
                  </a14:m>
                  <a:endParaRPr lang="it-IT" sz="3000" i="1"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1547664" y="764704"/>
                  <a:ext cx="2304256" cy="970202"/>
                </a:xfrm>
                <a:prstGeom prst="rect">
                  <a:avLst/>
                </a:prstGeom>
                <a:blipFill rotWithShape="1">
                  <a:blip r:embed="rId3"/>
                  <a:stretch>
                    <a:fillRect/>
                  </a:stretch>
                </a:blipFill>
              </p:spPr>
              <p:txBody>
                <a:bodyPr/>
                <a:lstStyle/>
                <a:p>
                  <a:r>
                    <a:rPr lang="it-IT">
                      <a:noFill/>
                    </a:rPr>
                    <a:t> </a:t>
                  </a:r>
                </a:p>
              </p:txBody>
            </p:sp>
          </mc:Fallback>
        </mc:AlternateContent>
      </p:grpSp>
      <p:sp>
        <p:nvSpPr>
          <p:cNvPr id="10" name="CasellaDiTesto 9"/>
          <p:cNvSpPr txBox="1"/>
          <p:nvPr/>
        </p:nvSpPr>
        <p:spPr>
          <a:xfrm>
            <a:off x="251520" y="2276872"/>
            <a:ext cx="4320480" cy="3785652"/>
          </a:xfrm>
          <a:prstGeom prst="rect">
            <a:avLst/>
          </a:prstGeom>
          <a:noFill/>
        </p:spPr>
        <p:txBody>
          <a:bodyPr wrap="square" rtlCol="0">
            <a:spAutoFit/>
          </a:bodyPr>
          <a:lstStyle/>
          <a:p>
            <a:r>
              <a:rPr lang="it-IT" sz="3000" i="1" dirty="0">
                <a:latin typeface="+mj-lt"/>
                <a:ea typeface="Cambria Math" panose="02040503050406030204" pitchFamily="18" charset="0"/>
              </a:rPr>
              <a:t>«…l</a:t>
            </a:r>
            <a:r>
              <a:rPr lang="it-IT" sz="3000" i="1" dirty="0"/>
              <a:t>a funziona d’onda è ora il mezzo per predire la probabilità dei risultati di una misura. In essa si incarna la somma momentanea delle future attese teoriche...»</a:t>
            </a:r>
          </a:p>
          <a:p>
            <a:pPr algn="r"/>
            <a:r>
              <a:rPr lang="it-IT" sz="3000" i="1" dirty="0"/>
              <a:t>(Erwin </a:t>
            </a:r>
            <a:r>
              <a:rPr lang="it-IT" sz="3000" i="1" dirty="0" err="1"/>
              <a:t>Schrödinger</a:t>
            </a:r>
            <a:r>
              <a:rPr lang="it-IT" sz="3000" i="1" dirty="0"/>
              <a:t>)</a:t>
            </a:r>
          </a:p>
        </p:txBody>
      </p:sp>
      <p:sp>
        <p:nvSpPr>
          <p:cNvPr id="5" name="Segnaposto data 4"/>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8" name="Segnaposto piè di pagina 7"/>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12" name="Segnaposto numero diapositiva 11"/>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29</a:t>
            </a:fld>
            <a:endParaRPr lang="it-IT" dirty="0"/>
          </a:p>
        </p:txBody>
      </p:sp>
      <p:pic>
        <p:nvPicPr>
          <p:cNvPr id="14" name="Picture 5" descr="C:\Users\Administrator\Google Drive\Scuola Cardano\16_17 Pieve\Tonelli\Conferenza\medaglia nob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836712"/>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Google Drive\Scuola Cardano\16_17 Pieve\Tonelli\Conferenza\gatto di schrodin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20888"/>
            <a:ext cx="4176464" cy="246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1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childTnLst>
                                </p:cTn>
                              </p:par>
                              <p:par>
                                <p:cTn id="21" presetID="10" presetClass="entr" presetSubtype="0"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724615"/>
            <a:ext cx="8640960" cy="1200329"/>
          </a:xfrm>
        </p:spPr>
        <p:txBody>
          <a:bodyPr/>
          <a:lstStyle/>
          <a:p>
            <a:r>
              <a:rPr lang="it-IT" sz="7200" dirty="0"/>
              <a:t>I Parte</a:t>
            </a:r>
          </a:p>
        </p:txBody>
      </p:sp>
      <p:sp>
        <p:nvSpPr>
          <p:cNvPr id="3" name="Sottotitolo 2"/>
          <p:cNvSpPr>
            <a:spLocks noGrp="1"/>
          </p:cNvSpPr>
          <p:nvPr>
            <p:ph type="subTitle" idx="1"/>
          </p:nvPr>
        </p:nvSpPr>
        <p:spPr>
          <a:xfrm>
            <a:off x="251520" y="3140968"/>
            <a:ext cx="8640960" cy="1311128"/>
          </a:xfrm>
        </p:spPr>
        <p:txBody>
          <a:bodyPr>
            <a:spAutoFit/>
          </a:bodyPr>
          <a:lstStyle/>
          <a:p>
            <a:r>
              <a:rPr lang="it-IT" sz="3600" dirty="0"/>
              <a:t>Dall’atomo di Democrito</a:t>
            </a:r>
          </a:p>
          <a:p>
            <a:r>
              <a:rPr lang="it-IT" sz="3600" dirty="0"/>
              <a:t>al mesone di </a:t>
            </a:r>
            <a:r>
              <a:rPr lang="it-IT" sz="3600" dirty="0" err="1"/>
              <a:t>Yukawa</a:t>
            </a:r>
            <a:endParaRPr lang="it-IT" sz="3600" dirty="0"/>
          </a:p>
        </p:txBody>
      </p:sp>
      <p:pic>
        <p:nvPicPr>
          <p:cNvPr id="4" name="Picture 2" descr="Risultati immagi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29002"/>
            <a:ext cx="752872" cy="771694"/>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destra 5"/>
          <p:cNvSpPr/>
          <p:nvPr/>
        </p:nvSpPr>
        <p:spPr>
          <a:xfrm rot="2106090">
            <a:off x="1183302" y="3281218"/>
            <a:ext cx="7209443" cy="762416"/>
          </a:xfrm>
          <a:prstGeom prst="rightArrow">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3"/>
          <a:stretch>
            <a:fillRect/>
          </a:stretch>
        </p:blipFill>
        <p:spPr>
          <a:xfrm>
            <a:off x="8028153" y="5492333"/>
            <a:ext cx="792549" cy="1109568"/>
          </a:xfrm>
          <a:prstGeom prst="rect">
            <a:avLst/>
          </a:prstGeom>
        </p:spPr>
      </p:pic>
    </p:spTree>
    <p:extLst>
      <p:ext uri="{BB962C8B-B14F-4D97-AF65-F5344CB8AC3E}">
        <p14:creationId xmlns:p14="http://schemas.microsoft.com/office/powerpoint/2010/main" val="3534551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737"/>
            <a:ext cx="9144000" cy="769441"/>
          </a:xfrm>
        </p:spPr>
        <p:txBody>
          <a:bodyPr/>
          <a:lstStyle/>
          <a:p>
            <a:r>
              <a:rPr lang="it-IT" dirty="0"/>
              <a:t>La </a:t>
            </a:r>
            <a:r>
              <a:rPr lang="it-IT" i="1" dirty="0"/>
              <a:t>meccanica delle matrici</a:t>
            </a:r>
            <a:endParaRPr lang="it-IT" dirty="0"/>
          </a:p>
        </p:txBody>
      </p:sp>
      <p:pic>
        <p:nvPicPr>
          <p:cNvPr id="9" name="Picture 2" descr="C:\Users\Administrator\Google Drive\Scuola Cardano\16_17 Pieve\Tonelli\Conferenza\Matri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743911"/>
            <a:ext cx="4212469" cy="2948728"/>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7" name="Segnaposto numero diapositiva 6"/>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30</a:t>
            </a:fld>
            <a:endParaRPr lang="it-IT" dirty="0"/>
          </a:p>
        </p:txBody>
      </p:sp>
      <p:pic>
        <p:nvPicPr>
          <p:cNvPr id="11" name="Picture 5" descr="C:\Users\Administrator\Google Drive\Scuola Cardano\16_17 Pieve\Tonelli\Conferenza\medaglia nob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40466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0" y="685145"/>
            <a:ext cx="5076056"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1925-27: </a:t>
            </a:r>
            <a:r>
              <a:rPr lang="it-IT" sz="3000" dirty="0" err="1"/>
              <a:t>Heisenberg</a:t>
            </a:r>
            <a:r>
              <a:rPr lang="it-IT" sz="3000" dirty="0"/>
              <a:t> sviluppa la </a:t>
            </a:r>
            <a:r>
              <a:rPr lang="it-IT" sz="3000" i="1" dirty="0">
                <a:solidFill>
                  <a:srgbClr val="FF0000"/>
                </a:solidFill>
              </a:rPr>
              <a:t>meccanica delle matrici</a:t>
            </a:r>
            <a:endParaRPr lang="it-IT" sz="800" i="1" dirty="0">
              <a:solidFill>
                <a:srgbClr val="FF0000"/>
              </a:solidFill>
            </a:endParaRPr>
          </a:p>
        </p:txBody>
      </p:sp>
      <p:sp>
        <p:nvSpPr>
          <p:cNvPr id="13" name="CasellaDiTesto 12"/>
          <p:cNvSpPr txBox="1"/>
          <p:nvPr/>
        </p:nvSpPr>
        <p:spPr>
          <a:xfrm>
            <a:off x="0" y="1675254"/>
            <a:ext cx="8892480" cy="1969770"/>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Formulazione </a:t>
            </a:r>
            <a:r>
              <a:rPr lang="it-IT" sz="3000" dirty="0">
                <a:solidFill>
                  <a:srgbClr val="FF0000"/>
                </a:solidFill>
              </a:rPr>
              <a:t>equivalente</a:t>
            </a:r>
            <a:endParaRPr lang="it-IT" sz="3000" dirty="0"/>
          </a:p>
          <a:p>
            <a:pPr marL="266700" algn="just"/>
            <a:r>
              <a:rPr lang="it-IT" sz="3000" dirty="0"/>
              <a:t>alla </a:t>
            </a:r>
            <a:r>
              <a:rPr lang="it-IT" sz="3000" i="1" dirty="0">
                <a:solidFill>
                  <a:srgbClr val="FF0000"/>
                </a:solidFill>
              </a:rPr>
              <a:t>meccanica ondulatoria</a:t>
            </a:r>
          </a:p>
          <a:p>
            <a:pPr marL="266700" algn="just"/>
            <a:r>
              <a:rPr lang="it-IT" sz="3000" dirty="0"/>
              <a:t>di </a:t>
            </a:r>
            <a:r>
              <a:rPr lang="it-IT" sz="3000" dirty="0" err="1"/>
              <a:t>Schr</a:t>
            </a:r>
            <a:r>
              <a:rPr lang="it-IT" sz="3200" dirty="0" err="1"/>
              <a:t>ödinger</a:t>
            </a:r>
            <a:r>
              <a:rPr lang="it-IT" sz="3000" dirty="0"/>
              <a:t> (es. entrambe</a:t>
            </a:r>
          </a:p>
          <a:p>
            <a:pPr marL="266700" algn="just"/>
            <a:r>
              <a:rPr lang="it-IT" sz="3000" dirty="0"/>
              <a:t>prevedono lo spettro dell’idrogeno)</a:t>
            </a:r>
            <a:endParaRPr lang="it-IT" sz="800" dirty="0"/>
          </a:p>
        </p:txBody>
      </p:sp>
      <p:sp>
        <p:nvSpPr>
          <p:cNvPr id="14" name="CasellaDiTesto 13"/>
          <p:cNvSpPr txBox="1"/>
          <p:nvPr/>
        </p:nvSpPr>
        <p:spPr>
          <a:xfrm>
            <a:off x="251520" y="3692639"/>
            <a:ext cx="4248472" cy="2400657"/>
          </a:xfrm>
          <a:prstGeom prst="rect">
            <a:avLst/>
          </a:prstGeom>
          <a:noFill/>
          <a:ln>
            <a:solidFill>
              <a:schemeClr val="tx1"/>
            </a:solidFill>
          </a:ln>
        </p:spPr>
        <p:txBody>
          <a:bodyPr wrap="square" rtlCol="0">
            <a:spAutoFit/>
          </a:bodyPr>
          <a:lstStyle/>
          <a:p>
            <a:pPr marL="266700"/>
            <a:r>
              <a:rPr lang="it-IT" sz="3000" i="1" dirty="0">
                <a:solidFill>
                  <a:srgbClr val="FF0000"/>
                </a:solidFill>
              </a:rPr>
              <a:t>Meccanica ondulatoria:</a:t>
            </a:r>
          </a:p>
          <a:p>
            <a:pPr marL="273050" indent="-273050">
              <a:buFont typeface="Calibri" panose="020F0502020204030204" pitchFamily="34" charset="0"/>
              <a:buChar char="−"/>
            </a:pPr>
            <a:r>
              <a:rPr lang="it-IT" sz="3000" dirty="0"/>
              <a:t>Segue il filone di </a:t>
            </a:r>
            <a:r>
              <a:rPr lang="it-IT" sz="3000" dirty="0">
                <a:solidFill>
                  <a:srgbClr val="FF0000"/>
                </a:solidFill>
              </a:rPr>
              <a:t>Einstein </a:t>
            </a:r>
            <a:r>
              <a:rPr lang="it-IT" sz="3000" dirty="0"/>
              <a:t>e</a:t>
            </a:r>
            <a:r>
              <a:rPr lang="it-IT" sz="3000" dirty="0">
                <a:solidFill>
                  <a:srgbClr val="FF0000"/>
                </a:solidFill>
              </a:rPr>
              <a:t> De Broglie</a:t>
            </a:r>
          </a:p>
          <a:p>
            <a:pPr marL="273050" indent="-273050">
              <a:buFont typeface="Calibri" panose="020F0502020204030204" pitchFamily="34" charset="0"/>
              <a:buChar char="−"/>
            </a:pPr>
            <a:r>
              <a:rPr lang="it-IT" sz="3000" dirty="0"/>
              <a:t>È focalizzata sulla </a:t>
            </a:r>
            <a:r>
              <a:rPr lang="it-IT" sz="3000" i="1" dirty="0">
                <a:solidFill>
                  <a:srgbClr val="FF0000"/>
                </a:solidFill>
              </a:rPr>
              <a:t>dualità onda-corpuscolo</a:t>
            </a:r>
          </a:p>
        </p:txBody>
      </p:sp>
      <p:sp>
        <p:nvSpPr>
          <p:cNvPr id="15" name="CasellaDiTesto 14"/>
          <p:cNvSpPr txBox="1"/>
          <p:nvPr/>
        </p:nvSpPr>
        <p:spPr>
          <a:xfrm>
            <a:off x="4644008" y="3692639"/>
            <a:ext cx="4248472" cy="2400657"/>
          </a:xfrm>
          <a:prstGeom prst="rect">
            <a:avLst/>
          </a:prstGeom>
          <a:noFill/>
          <a:ln>
            <a:solidFill>
              <a:schemeClr val="tx1"/>
            </a:solidFill>
          </a:ln>
        </p:spPr>
        <p:txBody>
          <a:bodyPr wrap="square" rtlCol="0">
            <a:spAutoFit/>
          </a:bodyPr>
          <a:lstStyle/>
          <a:p>
            <a:pPr marL="266700"/>
            <a:r>
              <a:rPr lang="it-IT" sz="3000" i="1" dirty="0">
                <a:solidFill>
                  <a:srgbClr val="FF0000"/>
                </a:solidFill>
              </a:rPr>
              <a:t>Meccanica delle matrici:</a:t>
            </a:r>
          </a:p>
          <a:p>
            <a:pPr marL="273050" indent="-273050">
              <a:buFont typeface="Calibri" panose="020F0502020204030204" pitchFamily="34" charset="0"/>
              <a:buChar char="−"/>
            </a:pPr>
            <a:r>
              <a:rPr lang="it-IT" sz="3000" dirty="0"/>
              <a:t>Segue il filone di</a:t>
            </a:r>
          </a:p>
          <a:p>
            <a:pPr marL="266700"/>
            <a:r>
              <a:rPr lang="it-IT" sz="3000" dirty="0" err="1">
                <a:solidFill>
                  <a:srgbClr val="FF0000"/>
                </a:solidFill>
              </a:rPr>
              <a:t>Bohr</a:t>
            </a:r>
            <a:r>
              <a:rPr lang="it-IT" sz="3000" dirty="0">
                <a:solidFill>
                  <a:srgbClr val="FF0000"/>
                </a:solidFill>
              </a:rPr>
              <a:t> </a:t>
            </a:r>
            <a:r>
              <a:rPr lang="it-IT" sz="3000" dirty="0"/>
              <a:t>e</a:t>
            </a:r>
            <a:r>
              <a:rPr lang="it-IT" sz="3000" dirty="0">
                <a:solidFill>
                  <a:srgbClr val="FF0000"/>
                </a:solidFill>
              </a:rPr>
              <a:t> </a:t>
            </a:r>
            <a:r>
              <a:rPr lang="it-IT" sz="3000" dirty="0" err="1">
                <a:solidFill>
                  <a:srgbClr val="FF0000"/>
                </a:solidFill>
              </a:rPr>
              <a:t>Sommerfeld</a:t>
            </a:r>
            <a:endParaRPr lang="it-IT" sz="3000" dirty="0">
              <a:solidFill>
                <a:srgbClr val="FF0000"/>
              </a:solidFill>
            </a:endParaRPr>
          </a:p>
          <a:p>
            <a:pPr marL="273050" indent="-273050">
              <a:buFont typeface="Calibri" panose="020F0502020204030204" pitchFamily="34" charset="0"/>
              <a:buChar char="−"/>
            </a:pPr>
            <a:r>
              <a:rPr lang="it-IT" sz="3000" dirty="0"/>
              <a:t>È focalizzata sui</a:t>
            </a:r>
          </a:p>
          <a:p>
            <a:pPr marL="266700"/>
            <a:r>
              <a:rPr lang="it-IT" sz="3000" i="1" dirty="0">
                <a:solidFill>
                  <a:srgbClr val="FF0000"/>
                </a:solidFill>
              </a:rPr>
              <a:t>salti quantici discreti</a:t>
            </a:r>
          </a:p>
        </p:txBody>
      </p:sp>
    </p:spTree>
    <p:extLst>
      <p:ext uri="{BB962C8B-B14F-4D97-AF65-F5344CB8AC3E}">
        <p14:creationId xmlns:p14="http://schemas.microsoft.com/office/powerpoint/2010/main" val="19497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i="1" dirty="0"/>
              <a:t>principio di indeterminazione</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31</a:t>
            </a:fld>
            <a:endParaRPr lang="it-IT" dirty="0"/>
          </a:p>
        </p:txBody>
      </p:sp>
      <p:sp>
        <p:nvSpPr>
          <p:cNvPr id="6" name="CasellaDiTesto 5"/>
          <p:cNvSpPr txBox="1"/>
          <p:nvPr/>
        </p:nvSpPr>
        <p:spPr>
          <a:xfrm>
            <a:off x="251520" y="655528"/>
            <a:ext cx="8640960" cy="1477328"/>
          </a:xfrm>
          <a:prstGeom prst="rect">
            <a:avLst/>
          </a:prstGeom>
          <a:noFill/>
        </p:spPr>
        <p:txBody>
          <a:bodyPr wrap="square" rtlCol="0">
            <a:spAutoFit/>
          </a:bodyPr>
          <a:lstStyle/>
          <a:p>
            <a:pPr algn="just"/>
            <a:r>
              <a:rPr lang="it-IT" sz="3000" i="1" dirty="0">
                <a:latin typeface="+mj-lt"/>
                <a:ea typeface="Cambria Math" panose="02040503050406030204" pitchFamily="18" charset="0"/>
              </a:rPr>
              <a:t>«</a:t>
            </a:r>
            <a:r>
              <a:rPr lang="it-IT" sz="3000" i="1" dirty="0">
                <a:latin typeface="+mj-lt"/>
              </a:rPr>
              <a:t>Ogni cosa mi è ancora vaga ed incerta, ma sembra che gli elettroni non si muoveranno più su orbite.»</a:t>
            </a:r>
          </a:p>
          <a:p>
            <a:pPr algn="r"/>
            <a:r>
              <a:rPr lang="it-IT" sz="3000" i="1" dirty="0">
                <a:latin typeface="+mj-lt"/>
              </a:rPr>
              <a:t>(</a:t>
            </a:r>
            <a:r>
              <a:rPr lang="it-IT" sz="3000" i="1" dirty="0" err="1">
                <a:latin typeface="+mj-lt"/>
              </a:rPr>
              <a:t>Werner</a:t>
            </a:r>
            <a:r>
              <a:rPr lang="it-IT" sz="3000" i="1" dirty="0">
                <a:latin typeface="+mj-lt"/>
              </a:rPr>
              <a:t> </a:t>
            </a:r>
            <a:r>
              <a:rPr lang="it-IT" sz="3000" i="1" dirty="0" err="1">
                <a:latin typeface="+mj-lt"/>
              </a:rPr>
              <a:t>Heisenberg</a:t>
            </a:r>
            <a:r>
              <a:rPr lang="it-IT" sz="3000" i="1" dirty="0">
                <a:latin typeface="+mj-lt"/>
              </a:rPr>
              <a:t>)</a:t>
            </a:r>
          </a:p>
        </p:txBody>
      </p:sp>
      <p:pic>
        <p:nvPicPr>
          <p:cNvPr id="7" name="Picture 2" descr="C:\Users\Administrator\Google Drive\Scuola Cardano\16_17 Pieve\Tonelli\Conferenza\principio indeterminazi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52" y="1767832"/>
            <a:ext cx="4596688" cy="410944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331640" y="5661248"/>
            <a:ext cx="2236875" cy="553998"/>
          </a:xfrm>
          <a:prstGeom prst="rect">
            <a:avLst/>
          </a:prstGeom>
          <a:noFill/>
        </p:spPr>
        <p:txBody>
          <a:bodyPr wrap="square" rtlCol="0">
            <a:spAutoFit/>
          </a:bodyPr>
          <a:lstStyle/>
          <a:p>
            <a:pPr algn="ctr"/>
            <a:r>
              <a:rPr lang="it-IT" sz="3000" b="0" i="1" dirty="0" err="1">
                <a:solidFill>
                  <a:srgbClr val="FF0000"/>
                </a:solidFill>
                <a:latin typeface="Symbol" panose="05050102010706020507" pitchFamily="18" charset="2"/>
                <a:ea typeface="Cambria Math" panose="02040503050406030204" pitchFamily="18" charset="0"/>
              </a:rPr>
              <a:t>D</a:t>
            </a:r>
            <a:r>
              <a:rPr lang="it-IT" sz="3000" b="0" i="1" dirty="0" err="1">
                <a:solidFill>
                  <a:srgbClr val="FF0000"/>
                </a:solidFill>
                <a:latin typeface="Cambria Math" panose="02040503050406030204" pitchFamily="18" charset="0"/>
                <a:ea typeface="Cambria Math" panose="02040503050406030204" pitchFamily="18" charset="0"/>
              </a:rPr>
              <a:t>x</a:t>
            </a:r>
            <a:r>
              <a:rPr lang="it-IT" sz="3000" b="0" i="1" dirty="0">
                <a:solidFill>
                  <a:srgbClr val="FF0000"/>
                </a:solidFill>
                <a:latin typeface="Cambria Math" panose="02040503050406030204" pitchFamily="18" charset="0"/>
                <a:ea typeface="Cambria Math" panose="02040503050406030204" pitchFamily="18" charset="0"/>
              </a:rPr>
              <a:t> </a:t>
            </a:r>
            <a:r>
              <a:rPr lang="it-IT" sz="3000" i="1" dirty="0" err="1">
                <a:solidFill>
                  <a:srgbClr val="FF0000"/>
                </a:solidFill>
                <a:latin typeface="Symbol" panose="05050102010706020507" pitchFamily="18" charset="2"/>
                <a:ea typeface="Cambria Math" panose="02040503050406030204" pitchFamily="18" charset="0"/>
              </a:rPr>
              <a:t>D</a:t>
            </a:r>
            <a:r>
              <a:rPr lang="it-IT" sz="3000" b="0" i="1" dirty="0" err="1">
                <a:solidFill>
                  <a:srgbClr val="FF0000"/>
                </a:solidFill>
                <a:latin typeface="Cambria Math" panose="02040503050406030204" pitchFamily="18" charset="0"/>
                <a:ea typeface="Cambria Math" panose="02040503050406030204" pitchFamily="18" charset="0"/>
              </a:rPr>
              <a:t>p</a:t>
            </a:r>
            <a:r>
              <a:rPr lang="it-IT" sz="3000" b="0" i="1" dirty="0">
                <a:solidFill>
                  <a:srgbClr val="FF0000"/>
                </a:solidFill>
                <a:latin typeface="Cambria Math" panose="02040503050406030204" pitchFamily="18" charset="0"/>
                <a:ea typeface="Cambria Math" panose="02040503050406030204" pitchFamily="18" charset="0"/>
              </a:rPr>
              <a:t> ≥ ħ/2</a:t>
            </a:r>
            <a:endParaRPr lang="it-IT" sz="3000" i="1" dirty="0">
              <a:solidFill>
                <a:srgbClr val="FF0000"/>
              </a:solidFill>
              <a:latin typeface="Cambria Math" panose="02040503050406030204" pitchFamily="18" charset="0"/>
              <a:ea typeface="Cambria Math" panose="02040503050406030204" pitchFamily="18" charset="0"/>
            </a:endParaRPr>
          </a:p>
        </p:txBody>
      </p:sp>
      <p:sp>
        <p:nvSpPr>
          <p:cNvPr id="12" name="CasellaDiTesto 11"/>
          <p:cNvSpPr txBox="1"/>
          <p:nvPr/>
        </p:nvSpPr>
        <p:spPr>
          <a:xfrm>
            <a:off x="4674991" y="4687976"/>
            <a:ext cx="4217489" cy="1477328"/>
          </a:xfrm>
          <a:prstGeom prst="rect">
            <a:avLst/>
          </a:prstGeom>
          <a:noFill/>
        </p:spPr>
        <p:txBody>
          <a:bodyPr wrap="square" rtlCol="0">
            <a:spAutoFit/>
          </a:bodyPr>
          <a:lstStyle/>
          <a:p>
            <a:pPr algn="just"/>
            <a:r>
              <a:rPr lang="it-IT" sz="3000" dirty="0">
                <a:solidFill>
                  <a:srgbClr val="FF0000"/>
                </a:solidFill>
                <a:latin typeface="+mj-lt"/>
                <a:ea typeface="Cambria Math" panose="02040503050406030204" pitchFamily="18" charset="0"/>
              </a:rPr>
              <a:t>Orbitale</a:t>
            </a:r>
            <a:r>
              <a:rPr lang="it-IT" sz="3000" dirty="0">
                <a:latin typeface="+mj-lt"/>
                <a:ea typeface="Cambria Math" panose="02040503050406030204" pitchFamily="18" charset="0"/>
              </a:rPr>
              <a:t>: zona di massima densità di probabilità di trovare l’elettrone</a:t>
            </a:r>
            <a:endParaRPr lang="it-IT" sz="3000" dirty="0">
              <a:latin typeface="+mj-lt"/>
            </a:endParaRPr>
          </a:p>
        </p:txBody>
      </p:sp>
      <p:pic>
        <p:nvPicPr>
          <p:cNvPr id="2054" name="Picture 6" descr="C:\Users\Administrator\Google Drive\Scuola Cardano\16_17 Pieve\Tonelli\Conferenza\orbital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875" y="2060848"/>
            <a:ext cx="3874147" cy="255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1000"/>
                                        <p:tgtEl>
                                          <p:spTgt spid="20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384"/>
            <a:ext cx="8640960" cy="798478"/>
          </a:xfrm>
        </p:spPr>
        <p:txBody>
          <a:bodyPr/>
          <a:lstStyle/>
          <a:p>
            <a:r>
              <a:rPr lang="it-IT" dirty="0"/>
              <a:t>L’interpretazione di </a:t>
            </a:r>
            <a:r>
              <a:rPr lang="it-IT" dirty="0" err="1"/>
              <a:t>Copenhagen</a:t>
            </a:r>
            <a:endParaRPr lang="it-IT" dirty="0"/>
          </a:p>
        </p:txBody>
      </p:sp>
      <p:sp>
        <p:nvSpPr>
          <p:cNvPr id="6" name="CasellaDiTesto 5"/>
          <p:cNvSpPr txBox="1"/>
          <p:nvPr/>
        </p:nvSpPr>
        <p:spPr>
          <a:xfrm>
            <a:off x="0" y="692696"/>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I meccanismi interni dei processi atomici non sono osservabili: </a:t>
            </a:r>
            <a:r>
              <a:rPr lang="it-IT" sz="3000" dirty="0">
                <a:solidFill>
                  <a:srgbClr val="FF0000"/>
                </a:solidFill>
              </a:rPr>
              <a:t>la </a:t>
            </a:r>
            <a:r>
              <a:rPr lang="it-IT" sz="3000" dirty="0">
                <a:solidFill>
                  <a:srgbClr val="FF0000"/>
                </a:solidFill>
                <a:latin typeface="Symbol" panose="05050102010706020507" pitchFamily="18" charset="2"/>
              </a:rPr>
              <a:t>Y</a:t>
            </a:r>
            <a:r>
              <a:rPr lang="it-IT" sz="3000" dirty="0">
                <a:solidFill>
                  <a:srgbClr val="FF0000"/>
                </a:solidFill>
              </a:rPr>
              <a:t> rappresenta totalmente </a:t>
            </a:r>
            <a:r>
              <a:rPr lang="it-IT" sz="3000" dirty="0"/>
              <a:t>lo stato del </a:t>
            </a:r>
            <a:r>
              <a:rPr lang="it-IT" sz="3000" dirty="0">
                <a:solidFill>
                  <a:srgbClr val="FF0000"/>
                </a:solidFill>
              </a:rPr>
              <a:t>sistema</a:t>
            </a:r>
            <a:r>
              <a:rPr lang="it-IT" sz="3000" dirty="0"/>
              <a:t> e non ci sono ulteriori </a:t>
            </a:r>
            <a:r>
              <a:rPr lang="it-IT" sz="3000" i="1" dirty="0"/>
              <a:t>variabili nascoste</a:t>
            </a:r>
            <a:endParaRPr lang="it-IT" sz="800" dirty="0"/>
          </a:p>
        </p:txBody>
      </p:sp>
      <p:sp>
        <p:nvSpPr>
          <p:cNvPr id="7" name="CasellaDiTesto 6"/>
          <p:cNvSpPr txBox="1"/>
          <p:nvPr/>
        </p:nvSpPr>
        <p:spPr>
          <a:xfrm>
            <a:off x="0" y="3120215"/>
            <a:ext cx="8892480"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Certe proprietà fisiche non possono essere misurate contemporaneamente con precisione assoluta ed un esperimento può mostrare proprietà particellari od ondulatorie (</a:t>
            </a:r>
            <a:r>
              <a:rPr lang="it-IT" sz="3000" i="1" dirty="0">
                <a:solidFill>
                  <a:srgbClr val="FF0000"/>
                </a:solidFill>
              </a:rPr>
              <a:t>indeterminazione </a:t>
            </a:r>
            <a:r>
              <a:rPr lang="it-IT" sz="3000" dirty="0"/>
              <a:t>e</a:t>
            </a:r>
            <a:r>
              <a:rPr lang="it-IT" sz="3000" i="1" dirty="0">
                <a:solidFill>
                  <a:srgbClr val="FF0000"/>
                </a:solidFill>
              </a:rPr>
              <a:t> complementarità</a:t>
            </a:r>
            <a:r>
              <a:rPr lang="it-IT" sz="3000" dirty="0"/>
              <a:t>)</a:t>
            </a:r>
            <a:endParaRPr lang="it-IT" sz="800" dirty="0"/>
          </a:p>
        </p:txBody>
      </p:sp>
      <p:sp>
        <p:nvSpPr>
          <p:cNvPr id="8" name="CasellaDiTesto 7"/>
          <p:cNvSpPr txBox="1"/>
          <p:nvPr/>
        </p:nvSpPr>
        <p:spPr>
          <a:xfrm>
            <a:off x="0" y="2137288"/>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Il </a:t>
            </a:r>
            <a:r>
              <a:rPr lang="it-IT" sz="3000" dirty="0">
                <a:solidFill>
                  <a:srgbClr val="FF0000"/>
                </a:solidFill>
              </a:rPr>
              <a:t>significato</a:t>
            </a:r>
            <a:r>
              <a:rPr lang="it-IT" sz="3000" dirty="0"/>
              <a:t> della </a:t>
            </a:r>
            <a:r>
              <a:rPr lang="it-IT" sz="3000" dirty="0">
                <a:latin typeface="Symbol" panose="05050102010706020507" pitchFamily="18" charset="2"/>
              </a:rPr>
              <a:t>Y</a:t>
            </a:r>
            <a:r>
              <a:rPr lang="it-IT" sz="3000" dirty="0"/>
              <a:t> è </a:t>
            </a:r>
            <a:r>
              <a:rPr lang="it-IT" sz="3000" dirty="0">
                <a:solidFill>
                  <a:srgbClr val="FF0000"/>
                </a:solidFill>
              </a:rPr>
              <a:t>probabilistico</a:t>
            </a:r>
            <a:r>
              <a:rPr lang="it-IT" sz="3000" dirty="0"/>
              <a:t>: durante una misura la </a:t>
            </a:r>
            <a:r>
              <a:rPr lang="it-IT" sz="3000" i="1" dirty="0">
                <a:solidFill>
                  <a:srgbClr val="FF0000"/>
                </a:solidFill>
                <a:latin typeface="Symbol" panose="05050102010706020507" pitchFamily="18" charset="2"/>
              </a:rPr>
              <a:t>Y</a:t>
            </a:r>
            <a:r>
              <a:rPr lang="it-IT" sz="3000" i="1" dirty="0">
                <a:solidFill>
                  <a:srgbClr val="FF0000"/>
                </a:solidFill>
              </a:rPr>
              <a:t> collassa </a:t>
            </a:r>
            <a:r>
              <a:rPr lang="it-IT" sz="3000" dirty="0"/>
              <a:t>in un </a:t>
            </a:r>
            <a:r>
              <a:rPr lang="it-IT" sz="3000" i="1" dirty="0" err="1"/>
              <a:t>autostato</a:t>
            </a:r>
            <a:r>
              <a:rPr lang="it-IT" sz="3000" dirty="0"/>
              <a:t> dell’osservabile</a:t>
            </a:r>
            <a:endParaRPr lang="it-IT" sz="800" dirty="0"/>
          </a:p>
        </p:txBody>
      </p:sp>
      <p:sp>
        <p:nvSpPr>
          <p:cNvPr id="9" name="CasellaDiTesto 8"/>
          <p:cNvSpPr txBox="1"/>
          <p:nvPr/>
        </p:nvSpPr>
        <p:spPr>
          <a:xfrm>
            <a:off x="0" y="5026471"/>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Le previsioni quantistiche devono </a:t>
            </a:r>
            <a:r>
              <a:rPr lang="it-IT" sz="3000" i="1" dirty="0">
                <a:solidFill>
                  <a:srgbClr val="FF0000"/>
                </a:solidFill>
              </a:rPr>
              <a:t>corrispondere</a:t>
            </a:r>
            <a:r>
              <a:rPr lang="it-IT" sz="3000" dirty="0"/>
              <a:t> a quelle classiche </a:t>
            </a:r>
            <a:r>
              <a:rPr lang="it-IT" sz="3000" dirty="0">
                <a:solidFill>
                  <a:srgbClr val="FF0000"/>
                </a:solidFill>
              </a:rPr>
              <a:t>nel limite </a:t>
            </a:r>
            <a:r>
              <a:rPr lang="it-IT" sz="3000" i="1" dirty="0">
                <a:solidFill>
                  <a:srgbClr val="FF0000"/>
                </a:solidFill>
              </a:rPr>
              <a:t>macroscopico</a:t>
            </a:r>
          </a:p>
        </p:txBody>
      </p:sp>
      <p:sp>
        <p:nvSpPr>
          <p:cNvPr id="3" name="Segnaposto data 2"/>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32</a:t>
            </a:fld>
            <a:endParaRPr lang="it-IT" dirty="0"/>
          </a:p>
        </p:txBody>
      </p:sp>
    </p:spTree>
    <p:extLst>
      <p:ext uri="{BB962C8B-B14F-4D97-AF65-F5344CB8AC3E}">
        <p14:creationId xmlns:p14="http://schemas.microsoft.com/office/powerpoint/2010/main" val="28838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384"/>
            <a:ext cx="9144000" cy="769441"/>
          </a:xfrm>
        </p:spPr>
        <p:txBody>
          <a:bodyPr/>
          <a:lstStyle/>
          <a:p>
            <a:r>
              <a:rPr lang="it-IT" dirty="0"/>
              <a:t>L’esperimento di Stern-</a:t>
            </a:r>
            <a:r>
              <a:rPr lang="it-IT" dirty="0" err="1"/>
              <a:t>Gerlach</a:t>
            </a:r>
            <a:r>
              <a:rPr lang="it-IT" dirty="0"/>
              <a:t> (1922)</a:t>
            </a:r>
          </a:p>
        </p:txBody>
      </p:sp>
      <p:pic>
        <p:nvPicPr>
          <p:cNvPr id="1027" name="Picture 3" descr="C:\Users\Administrator\Google Drive\Scuola Cardano\16_17 Pieve\Tonelli\Conferenza\Stern-Gerlach_experi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8898766"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33</a:t>
            </a:fld>
            <a:endParaRPr lang="it-IT" dirty="0"/>
          </a:p>
        </p:txBody>
      </p:sp>
    </p:spTree>
    <p:extLst>
      <p:ext uri="{BB962C8B-B14F-4D97-AF65-F5344CB8AC3E}">
        <p14:creationId xmlns:p14="http://schemas.microsoft.com/office/powerpoint/2010/main" val="26981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Google Drive\Scuola Cardano\16_17 Pieve\Tonelli\Conferenza\sp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618" y="1556792"/>
            <a:ext cx="4344862" cy="371102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4737"/>
            <a:ext cx="9144000" cy="769441"/>
          </a:xfrm>
        </p:spPr>
        <p:txBody>
          <a:bodyPr/>
          <a:lstStyle/>
          <a:p>
            <a:r>
              <a:rPr lang="it-IT" dirty="0"/>
              <a:t>Lo </a:t>
            </a:r>
            <a:r>
              <a:rPr lang="it-IT" i="1" dirty="0"/>
              <a:t>spin</a:t>
            </a:r>
          </a:p>
        </p:txBody>
      </p:sp>
      <p:sp>
        <p:nvSpPr>
          <p:cNvPr id="6" name="CasellaDiTesto 5"/>
          <p:cNvSpPr txBox="1"/>
          <p:nvPr/>
        </p:nvSpPr>
        <p:spPr>
          <a:xfrm>
            <a:off x="0" y="614831"/>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1924: Pauli propone l’esistenza</a:t>
            </a:r>
            <a:r>
              <a:rPr lang="it-IT" sz="3000" baseline="30000" dirty="0"/>
              <a:t> </a:t>
            </a:r>
            <a:r>
              <a:rPr lang="it-IT" sz="3000" dirty="0"/>
              <a:t>di un </a:t>
            </a:r>
            <a:r>
              <a:rPr lang="it-IT" sz="3000" i="1" dirty="0">
                <a:solidFill>
                  <a:srgbClr val="FF0000"/>
                </a:solidFill>
              </a:rPr>
              <a:t>momento magnetico intrinseco</a:t>
            </a:r>
            <a:r>
              <a:rPr lang="it-IT" sz="3000" dirty="0"/>
              <a:t> con due possibili valori</a:t>
            </a:r>
            <a:endParaRPr lang="it-IT" sz="3000" i="1" baseline="30000" dirty="0">
              <a:solidFill>
                <a:srgbClr val="FF0000"/>
              </a:solidFill>
              <a:latin typeface="Symbol" panose="05050102010706020507" pitchFamily="18" charset="2"/>
            </a:endParaRPr>
          </a:p>
        </p:txBody>
      </p:sp>
      <p:sp>
        <p:nvSpPr>
          <p:cNvPr id="7" name="CasellaDiTesto 6"/>
          <p:cNvSpPr txBox="1"/>
          <p:nvPr/>
        </p:nvSpPr>
        <p:spPr>
          <a:xfrm>
            <a:off x="9682" y="4298320"/>
            <a:ext cx="8892480"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1925: Pauli formula il </a:t>
            </a:r>
            <a:r>
              <a:rPr lang="it-IT" sz="3000" i="1" dirty="0">
                <a:solidFill>
                  <a:srgbClr val="FF0000"/>
                </a:solidFill>
              </a:rPr>
              <a:t>principio di </a:t>
            </a:r>
          </a:p>
          <a:p>
            <a:pPr marL="273050" algn="just"/>
            <a:r>
              <a:rPr lang="it-IT" sz="3000" i="1" dirty="0">
                <a:solidFill>
                  <a:srgbClr val="FF0000"/>
                </a:solidFill>
              </a:rPr>
              <a:t>esclusione </a:t>
            </a:r>
            <a:r>
              <a:rPr lang="it-IT" sz="3000" dirty="0"/>
              <a:t>secondo cui 2 elettroni</a:t>
            </a:r>
          </a:p>
          <a:p>
            <a:pPr marL="273050" algn="just"/>
            <a:r>
              <a:rPr lang="it-IT" sz="3000" dirty="0"/>
              <a:t>nello stesso sistema non possono occupare</a:t>
            </a:r>
          </a:p>
          <a:p>
            <a:pPr marL="273050" algn="just"/>
            <a:r>
              <a:rPr lang="it-IT" sz="3000" dirty="0"/>
              <a:t>simultaneamente lo stesso stato quantico</a:t>
            </a:r>
            <a:endParaRPr lang="it-IT" sz="3000" dirty="0">
              <a:latin typeface="+mj-lt"/>
            </a:endParaRPr>
          </a:p>
        </p:txBody>
      </p:sp>
      <p:sp>
        <p:nvSpPr>
          <p:cNvPr id="8" name="CasellaDiTesto 7"/>
          <p:cNvSpPr txBox="1"/>
          <p:nvPr/>
        </p:nvSpPr>
        <p:spPr>
          <a:xfrm>
            <a:off x="-1" y="1533246"/>
            <a:ext cx="4446241" cy="286232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1925: </a:t>
            </a:r>
            <a:r>
              <a:rPr lang="it-IT" sz="3000" dirty="0" err="1"/>
              <a:t>Kronig</a:t>
            </a:r>
            <a:r>
              <a:rPr lang="it-IT" sz="3000" dirty="0"/>
              <a:t>, </a:t>
            </a:r>
            <a:r>
              <a:rPr lang="it-IT" sz="3000" dirty="0" err="1"/>
              <a:t>Ulhenbeck</a:t>
            </a:r>
            <a:r>
              <a:rPr lang="it-IT" sz="3000" dirty="0"/>
              <a:t> e </a:t>
            </a:r>
            <a:r>
              <a:rPr lang="it-IT" sz="3000" dirty="0" err="1"/>
              <a:t>Goudsmit</a:t>
            </a:r>
            <a:r>
              <a:rPr lang="it-IT" sz="3000" dirty="0"/>
              <a:t> attribuiscono il momento magnetico intrinseco ipotizzato da Pauli alla </a:t>
            </a:r>
            <a:r>
              <a:rPr lang="it-IT" sz="3000" i="1" dirty="0">
                <a:solidFill>
                  <a:srgbClr val="FF0000"/>
                </a:solidFill>
              </a:rPr>
              <a:t>rotazione (spin) </a:t>
            </a:r>
            <a:r>
              <a:rPr lang="it-IT" sz="3000" dirty="0"/>
              <a:t>dell’elettrone</a:t>
            </a:r>
            <a:endParaRPr lang="it-IT" sz="3000" i="1" baseline="30000" dirty="0">
              <a:latin typeface="Symbol" panose="05050102010706020507" pitchFamily="18" charset="2"/>
            </a:endParaRPr>
          </a:p>
        </p:txBody>
      </p:sp>
      <p:sp>
        <p:nvSpPr>
          <p:cNvPr id="4" name="Segnaposto data 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5" name="Segnaposto piè di pagina 4"/>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9" name="Segnaposto numero diapositiva 8"/>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34</a:t>
            </a:fld>
            <a:endParaRPr lang="it-IT" dirty="0"/>
          </a:p>
        </p:txBody>
      </p:sp>
      <p:pic>
        <p:nvPicPr>
          <p:cNvPr id="11" name="Picture 5" descr="C:\Users\Administrator\Google Drive\Scuola Cardano\16_17 Pieve\Tonelli\Conferenza\medaglia nob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373216"/>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0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0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L’equazione di </a:t>
            </a:r>
            <a:r>
              <a:rPr lang="it-IT" dirty="0" err="1"/>
              <a:t>Dirac</a:t>
            </a:r>
            <a:r>
              <a:rPr lang="it-IT" dirty="0"/>
              <a:t> (1928)</a:t>
            </a:r>
          </a:p>
        </p:txBody>
      </p:sp>
      <p:sp>
        <p:nvSpPr>
          <p:cNvPr id="9" name="CasellaDiTesto 8"/>
          <p:cNvSpPr txBox="1"/>
          <p:nvPr/>
        </p:nvSpPr>
        <p:spPr>
          <a:xfrm>
            <a:off x="0" y="1067399"/>
            <a:ext cx="8892480" cy="553998"/>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Versione relativistica dell’equazione di </a:t>
            </a:r>
            <a:r>
              <a:rPr lang="it-IT" sz="3000" dirty="0" err="1"/>
              <a:t>Schr</a:t>
            </a:r>
            <a:r>
              <a:rPr lang="it-IT" sz="3000" dirty="0" err="1">
                <a:latin typeface="Calibri"/>
              </a:rPr>
              <a:t>ödinger</a:t>
            </a:r>
            <a:r>
              <a:rPr lang="it-IT" sz="3000" dirty="0">
                <a:latin typeface="Calibri"/>
              </a:rPr>
              <a:t>:</a:t>
            </a:r>
            <a:endParaRPr lang="it-IT" sz="3000" i="1" baseline="30000" dirty="0">
              <a:solidFill>
                <a:srgbClr val="FF0000"/>
              </a:solidFill>
              <a:latin typeface="Symbol" panose="05050102010706020507" pitchFamily="18" charset="2"/>
            </a:endParaRPr>
          </a:p>
        </p:txBody>
      </p:sp>
      <mc:AlternateContent xmlns:mc="http://schemas.openxmlformats.org/markup-compatibility/2006" xmlns:a14="http://schemas.microsoft.com/office/drawing/2010/main">
        <mc:Choice Requires="a14">
          <p:sp>
            <p:nvSpPr>
              <p:cNvPr id="7" name="CasellaDiTesto 6"/>
              <p:cNvSpPr txBox="1"/>
              <p:nvPr/>
            </p:nvSpPr>
            <p:spPr>
              <a:xfrm>
                <a:off x="324794" y="1514110"/>
                <a:ext cx="2232248" cy="970202"/>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it-IT" sz="3000" b="0" i="1" smtClean="0">
                          <a:latin typeface="Cambria Math"/>
                        </a:rPr>
                        <m:t>𝑖</m:t>
                      </m:r>
                      <m:r>
                        <a:rPr lang="it-IT" sz="3000" i="1">
                          <a:latin typeface="Cambria Math"/>
                          <a:ea typeface="Cambria Math"/>
                        </a:rPr>
                        <m:t>ℏ</m:t>
                      </m:r>
                      <m:f>
                        <m:fPr>
                          <m:ctrlPr>
                            <a:rPr lang="it-IT" sz="3000" i="1" smtClean="0">
                              <a:latin typeface="Cambria Math" panose="02040503050406030204" pitchFamily="18" charset="0"/>
                            </a:rPr>
                          </m:ctrlPr>
                        </m:fPr>
                        <m:num>
                          <m:r>
                            <a:rPr lang="it-IT" sz="3000" b="0" i="1" smtClean="0">
                              <a:latin typeface="Cambria Math"/>
                              <a:ea typeface="Cambria Math"/>
                            </a:rPr>
                            <m:t>𝜕</m:t>
                          </m:r>
                          <m:r>
                            <a:rPr lang="el-GR" sz="3000" b="0" i="1" smtClean="0">
                              <a:latin typeface="Cambria Math"/>
                              <a:ea typeface="Cambria Math"/>
                            </a:rPr>
                            <m:t>𝛹</m:t>
                          </m:r>
                        </m:num>
                        <m:den>
                          <m:r>
                            <a:rPr lang="it-IT" sz="3000" b="0" i="1" smtClean="0">
                              <a:latin typeface="Cambria Math"/>
                              <a:ea typeface="Cambria Math"/>
                            </a:rPr>
                            <m:t>𝜕</m:t>
                          </m:r>
                          <m:r>
                            <a:rPr lang="it-IT" sz="3000" b="0" i="1" smtClean="0">
                              <a:latin typeface="Cambria Math"/>
                              <a:ea typeface="Cambria Math"/>
                            </a:rPr>
                            <m:t>𝑡</m:t>
                          </m:r>
                        </m:den>
                      </m:f>
                      <m:r>
                        <a:rPr lang="it-IT" sz="3000" b="0" i="1" smtClean="0">
                          <a:latin typeface="Cambria Math"/>
                        </a:rPr>
                        <m:t>=</m:t>
                      </m:r>
                      <m:acc>
                        <m:accPr>
                          <m:chr m:val="̂"/>
                          <m:ctrlPr>
                            <a:rPr lang="it-IT" sz="3000" i="1" smtClean="0">
                              <a:latin typeface="Cambria Math" panose="02040503050406030204" pitchFamily="18" charset="0"/>
                            </a:rPr>
                          </m:ctrlPr>
                        </m:accPr>
                        <m:e>
                          <m:r>
                            <a:rPr lang="it-IT" sz="3000" b="0" i="1" smtClean="0">
                              <a:latin typeface="Cambria Math"/>
                            </a:rPr>
                            <m:t>𝐻</m:t>
                          </m:r>
                        </m:e>
                      </m:acc>
                      <m:r>
                        <a:rPr lang="el-GR" sz="3000" b="0" i="1" smtClean="0">
                          <a:latin typeface="Cambria Math"/>
                          <a:ea typeface="Cambria Math"/>
                        </a:rPr>
                        <m:t>𝛹</m:t>
                      </m:r>
                    </m:oMath>
                  </m:oMathPara>
                </a14:m>
                <a:endParaRPr lang="it-IT" sz="3000" i="1"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324794" y="1514110"/>
                <a:ext cx="2232248" cy="970202"/>
              </a:xfrm>
              <a:prstGeom prst="rect">
                <a:avLst/>
              </a:prstGeom>
              <a:blipFill rotWithShape="1">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0" y="2377025"/>
                <a:ext cx="8892480" cy="2437783"/>
              </a:xfrm>
              <a:prstGeom prst="rect">
                <a:avLst/>
              </a:prstGeom>
              <a:noFill/>
            </p:spPr>
            <p:txBody>
              <a:bodyPr wrap="square" rtlCol="0">
                <a:spAutoFit/>
              </a:bodyPr>
              <a:lstStyle/>
              <a:p>
                <a:pPr marL="266700" indent="-266700" algn="just">
                  <a:buFont typeface="Calibri" panose="020F0502020204030204" pitchFamily="34" charset="0"/>
                  <a:buChar char="−"/>
                </a:pPr>
                <a14:m>
                  <m:oMath xmlns:m="http://schemas.openxmlformats.org/officeDocument/2006/math">
                    <m:sSub>
                      <m:sSubPr>
                        <m:ctrlPr>
                          <a:rPr lang="it-IT" sz="3000" i="1" smtClean="0">
                            <a:latin typeface="Cambria Math" panose="02040503050406030204" pitchFamily="18" charset="0"/>
                            <a:ea typeface="Cambria Math"/>
                          </a:rPr>
                        </m:ctrlPr>
                      </m:sSubPr>
                      <m:e>
                        <m:r>
                          <a:rPr lang="it-IT" sz="3000" i="1" smtClean="0">
                            <a:latin typeface="Cambria Math"/>
                            <a:ea typeface="Cambria Math"/>
                          </a:rPr>
                          <m:t>𝜕</m:t>
                        </m:r>
                      </m:e>
                      <m:sub>
                        <m:r>
                          <a:rPr lang="it-IT" sz="3000" i="1" smtClean="0">
                            <a:latin typeface="Cambria Math"/>
                            <a:ea typeface="Cambria Math"/>
                          </a:rPr>
                          <m:t>𝜇</m:t>
                        </m:r>
                      </m:sub>
                    </m:sSub>
                  </m:oMath>
                </a14:m>
                <a:r>
                  <a:rPr lang="it-IT" sz="3000" dirty="0"/>
                  <a:t> (</a:t>
                </a:r>
                <a:r>
                  <a:rPr lang="it-IT" sz="3000" dirty="0">
                    <a:latin typeface="Symbol" panose="05050102010706020507" pitchFamily="18" charset="2"/>
                  </a:rPr>
                  <a:t>m</a:t>
                </a:r>
                <a:r>
                  <a:rPr lang="it-IT" sz="3000" dirty="0"/>
                  <a:t>=0,1,2,3) indica le </a:t>
                </a:r>
                <a:r>
                  <a:rPr lang="it-IT" sz="3000" dirty="0">
                    <a:solidFill>
                      <a:srgbClr val="FF0000"/>
                    </a:solidFill>
                  </a:rPr>
                  <a:t>derivate</a:t>
                </a:r>
                <a:r>
                  <a:rPr lang="it-IT" sz="3000" dirty="0"/>
                  <a:t> rispetto alle 4 coordinate </a:t>
                </a:r>
                <a:r>
                  <a:rPr lang="it-IT" sz="3000" dirty="0">
                    <a:solidFill>
                      <a:srgbClr val="FF0000"/>
                    </a:solidFill>
                  </a:rPr>
                  <a:t>spazio-temporali</a:t>
                </a:r>
              </a:p>
              <a:p>
                <a:pPr marL="266700" indent="-266700" algn="just">
                  <a:buFont typeface="Calibri" panose="020F0502020204030204" pitchFamily="34" charset="0"/>
                  <a:buChar char="−"/>
                </a:pPr>
                <a:r>
                  <a:rPr lang="it-IT" sz="3000" dirty="0"/>
                  <a:t>le </a:t>
                </a:r>
                <a:r>
                  <a:rPr lang="it-IT" sz="3000" i="1" dirty="0" err="1">
                    <a:latin typeface="Symbol" panose="05050102010706020507" pitchFamily="18" charset="2"/>
                  </a:rPr>
                  <a:t>g</a:t>
                </a:r>
                <a:r>
                  <a:rPr lang="it-IT" sz="3000" i="1" baseline="30000" dirty="0" err="1">
                    <a:latin typeface="Symbol" panose="05050102010706020507" pitchFamily="18" charset="2"/>
                  </a:rPr>
                  <a:t>m</a:t>
                </a:r>
                <a:r>
                  <a:rPr lang="it-IT" sz="3000" dirty="0"/>
                  <a:t> sono 4 </a:t>
                </a:r>
                <a:r>
                  <a:rPr lang="it-IT" sz="3000" dirty="0">
                    <a:solidFill>
                      <a:srgbClr val="FF0000"/>
                    </a:solidFill>
                  </a:rPr>
                  <a:t>matrici</a:t>
                </a:r>
                <a:r>
                  <a:rPr lang="it-IT" sz="3000" dirty="0"/>
                  <a:t> </a:t>
                </a:r>
                <a:r>
                  <a:rPr lang="it-IT" sz="3000" i="1" dirty="0" err="1"/>
                  <a:t>anticommutative</a:t>
                </a:r>
                <a:r>
                  <a:rPr lang="it-IT" sz="3000" dirty="0"/>
                  <a:t> 4x4 che </a:t>
                </a:r>
                <a:r>
                  <a:rPr lang="it-IT" sz="3000" dirty="0">
                    <a:solidFill>
                      <a:srgbClr val="FF0000"/>
                    </a:solidFill>
                  </a:rPr>
                  <a:t>tengono conto</a:t>
                </a:r>
                <a:r>
                  <a:rPr lang="it-IT" sz="3000" dirty="0"/>
                  <a:t> anche </a:t>
                </a:r>
                <a:r>
                  <a:rPr lang="it-IT" sz="3000" dirty="0">
                    <a:solidFill>
                      <a:srgbClr val="FF0000"/>
                    </a:solidFill>
                  </a:rPr>
                  <a:t>dello </a:t>
                </a:r>
                <a:r>
                  <a:rPr lang="it-IT" sz="3000" i="1" dirty="0">
                    <a:solidFill>
                      <a:srgbClr val="FF0000"/>
                    </a:solidFill>
                  </a:rPr>
                  <a:t>spin</a:t>
                </a:r>
              </a:p>
              <a:p>
                <a:pPr marL="266700" indent="-266700" algn="just">
                  <a:buFont typeface="Calibri" panose="020F0502020204030204" pitchFamily="34" charset="0"/>
                  <a:buChar char="−"/>
                </a:pPr>
                <a:r>
                  <a:rPr lang="it-IT" sz="3000" dirty="0"/>
                  <a:t>è sottintesa la somma su indice ripetuto </a:t>
                </a:r>
                <a:r>
                  <a:rPr lang="it-IT" sz="3000" i="1" dirty="0"/>
                  <a:t>a la Einstein</a:t>
                </a:r>
              </a:p>
            </p:txBody>
          </p:sp>
        </mc:Choice>
        <mc:Fallback xmlns="">
          <p:sp>
            <p:nvSpPr>
              <p:cNvPr id="10" name="CasellaDiTesto 9"/>
              <p:cNvSpPr txBox="1">
                <a:spLocks noRot="1" noChangeAspect="1" noMove="1" noResize="1" noEditPoints="1" noAdjustHandles="1" noChangeArrowheads="1" noChangeShapeType="1" noTextEdit="1"/>
              </p:cNvSpPr>
              <p:nvPr/>
            </p:nvSpPr>
            <p:spPr>
              <a:xfrm>
                <a:off x="0" y="2377025"/>
                <a:ext cx="8892480" cy="2437783"/>
              </a:xfrm>
              <a:prstGeom prst="rect">
                <a:avLst/>
              </a:prstGeom>
              <a:blipFill rotWithShape="1">
                <a:blip r:embed="rId4"/>
                <a:stretch>
                  <a:fillRect l="-1576" t="-3500" r="-1576" b="-7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379978" y="1746544"/>
                <a:ext cx="2952328" cy="593752"/>
              </a:xfrm>
              <a:prstGeom prst="rect">
                <a:avLst/>
              </a:prstGeom>
              <a:noFill/>
            </p:spPr>
            <p:txBody>
              <a:bodyPr wrap="square" rtlCol="0">
                <a:spAutoFit/>
              </a:bodyPr>
              <a:lstStyle/>
              <a:p>
                <a:pPr algn="r"/>
                <a14:m>
                  <m:oMathPara xmlns:m="http://schemas.openxmlformats.org/officeDocument/2006/math">
                    <m:oMathParaPr>
                      <m:jc m:val="left"/>
                    </m:oMathParaPr>
                    <m:oMath xmlns:m="http://schemas.openxmlformats.org/officeDocument/2006/math">
                      <m:r>
                        <a:rPr lang="it-IT" sz="3000" b="0" i="1" smtClean="0">
                          <a:solidFill>
                            <a:srgbClr val="FF0000"/>
                          </a:solidFill>
                          <a:latin typeface="Cambria Math"/>
                        </a:rPr>
                        <m:t>𝑖</m:t>
                      </m:r>
                      <m:r>
                        <a:rPr lang="it-IT" sz="3000" i="1">
                          <a:solidFill>
                            <a:srgbClr val="FF0000"/>
                          </a:solidFill>
                          <a:latin typeface="Cambria Math"/>
                          <a:ea typeface="Cambria Math"/>
                        </a:rPr>
                        <m:t>ℏ</m:t>
                      </m:r>
                      <m:sSup>
                        <m:sSupPr>
                          <m:ctrlPr>
                            <a:rPr lang="it-IT" sz="3000" i="1" smtClean="0">
                              <a:solidFill>
                                <a:srgbClr val="FF0000"/>
                              </a:solidFill>
                              <a:latin typeface="Cambria Math" panose="02040503050406030204" pitchFamily="18" charset="0"/>
                              <a:ea typeface="Cambria Math"/>
                            </a:rPr>
                          </m:ctrlPr>
                        </m:sSupPr>
                        <m:e>
                          <m:r>
                            <a:rPr lang="it-IT" sz="3000" b="0" i="1" smtClean="0">
                              <a:solidFill>
                                <a:srgbClr val="FF0000"/>
                              </a:solidFill>
                              <a:latin typeface="Cambria Math"/>
                              <a:ea typeface="Cambria Math"/>
                            </a:rPr>
                            <m:t>𝛾</m:t>
                          </m:r>
                        </m:e>
                        <m:sup>
                          <m:r>
                            <a:rPr lang="it-IT" sz="3000" b="0" i="1" smtClean="0">
                              <a:solidFill>
                                <a:srgbClr val="FF0000"/>
                              </a:solidFill>
                              <a:latin typeface="Cambria Math"/>
                              <a:ea typeface="Cambria Math"/>
                            </a:rPr>
                            <m:t>𝜇</m:t>
                          </m:r>
                        </m:sup>
                      </m:sSup>
                      <m:sSub>
                        <m:sSubPr>
                          <m:ctrlPr>
                            <a:rPr lang="it-IT" sz="3000" i="1" smtClean="0">
                              <a:solidFill>
                                <a:srgbClr val="FF0000"/>
                              </a:solidFill>
                              <a:latin typeface="Cambria Math" panose="02040503050406030204" pitchFamily="18" charset="0"/>
                              <a:ea typeface="Cambria Math"/>
                            </a:rPr>
                          </m:ctrlPr>
                        </m:sSubPr>
                        <m:e>
                          <m:r>
                            <a:rPr lang="it-IT" sz="3000" b="0" i="1" smtClean="0">
                              <a:solidFill>
                                <a:srgbClr val="FF0000"/>
                              </a:solidFill>
                              <a:latin typeface="Cambria Math"/>
                              <a:ea typeface="Cambria Math"/>
                            </a:rPr>
                            <m:t>𝜕</m:t>
                          </m:r>
                        </m:e>
                        <m:sub>
                          <m:r>
                            <a:rPr lang="it-IT" sz="3000" b="0" i="1" smtClean="0">
                              <a:solidFill>
                                <a:srgbClr val="FF0000"/>
                              </a:solidFill>
                              <a:latin typeface="Cambria Math"/>
                              <a:ea typeface="Cambria Math"/>
                            </a:rPr>
                            <m:t>𝜇</m:t>
                          </m:r>
                        </m:sub>
                      </m:sSub>
                      <m:r>
                        <a:rPr lang="el-GR" sz="3000" b="0" i="1" cap="all" smtClean="0">
                          <a:solidFill>
                            <a:srgbClr val="FF0000"/>
                          </a:solidFill>
                          <a:latin typeface="Cambria Math"/>
                          <a:ea typeface="Cambria Math"/>
                        </a:rPr>
                        <m:t>𝛹</m:t>
                      </m:r>
                      <m:r>
                        <a:rPr lang="it-IT" sz="3000" b="0" i="1" smtClean="0">
                          <a:solidFill>
                            <a:srgbClr val="FF0000"/>
                          </a:solidFill>
                          <a:latin typeface="Cambria Math"/>
                          <a:ea typeface="Cambria Math"/>
                        </a:rPr>
                        <m:t>=</m:t>
                      </m:r>
                      <m:r>
                        <a:rPr lang="it-IT" sz="3000" b="0" i="1" smtClean="0">
                          <a:solidFill>
                            <a:srgbClr val="FF0000"/>
                          </a:solidFill>
                          <a:latin typeface="Cambria Math"/>
                          <a:ea typeface="Cambria Math"/>
                        </a:rPr>
                        <m:t>𝑚𝑐</m:t>
                      </m:r>
                      <m:r>
                        <a:rPr lang="el-GR" sz="3000" b="0" i="1" cap="all" smtClean="0">
                          <a:solidFill>
                            <a:srgbClr val="FF0000"/>
                          </a:solidFill>
                          <a:latin typeface="Cambria Math"/>
                          <a:ea typeface="Cambria Math"/>
                        </a:rPr>
                        <m:t>𝛹</m:t>
                      </m:r>
                    </m:oMath>
                  </m:oMathPara>
                </a14:m>
                <a:endParaRPr lang="it-IT" sz="3000" i="1" dirty="0">
                  <a:solidFill>
                    <a:srgbClr val="FF0000"/>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4379978" y="1746544"/>
                <a:ext cx="2952328" cy="593752"/>
              </a:xfrm>
              <a:prstGeom prst="rect">
                <a:avLst/>
              </a:prstGeom>
              <a:blipFill rotWithShape="1">
                <a:blip r:embed="rId5"/>
                <a:stretch>
                  <a:fillRect/>
                </a:stretch>
              </a:blipFill>
            </p:spPr>
            <p:txBody>
              <a:bodyPr/>
              <a:lstStyle/>
              <a:p>
                <a:r>
                  <a:rPr lang="it-IT">
                    <a:noFill/>
                  </a:rPr>
                  <a:t> </a:t>
                </a:r>
              </a:p>
            </p:txBody>
          </p:sp>
        </mc:Fallback>
      </mc:AlternateContent>
      <p:sp>
        <p:nvSpPr>
          <p:cNvPr id="12" name="Freccia a destra 11"/>
          <p:cNvSpPr/>
          <p:nvPr/>
        </p:nvSpPr>
        <p:spPr>
          <a:xfrm>
            <a:off x="3179845" y="1944252"/>
            <a:ext cx="576064" cy="180020"/>
          </a:xfrm>
          <a:prstGeom prst="rightArrow">
            <a:avLst>
              <a:gd name="adj1" fmla="val 50000"/>
              <a:gd name="adj2" fmla="val 1449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107504" y="620688"/>
            <a:ext cx="8784976" cy="553998"/>
          </a:xfrm>
          <a:prstGeom prst="rect">
            <a:avLst/>
          </a:prstGeom>
          <a:noFill/>
        </p:spPr>
        <p:txBody>
          <a:bodyPr wrap="square" rtlCol="0">
            <a:spAutoFit/>
          </a:bodyPr>
          <a:lstStyle/>
          <a:p>
            <a:pPr algn="just"/>
            <a:r>
              <a:rPr lang="it-IT" sz="3000" i="1" dirty="0"/>
              <a:t>«La fisica sarà finita in sei mesi.»                     </a:t>
            </a:r>
            <a:r>
              <a:rPr lang="it-IT" sz="3000" i="1" dirty="0">
                <a:latin typeface="+mj-lt"/>
              </a:rPr>
              <a:t>(</a:t>
            </a:r>
            <a:r>
              <a:rPr lang="it-IT" sz="3000" i="1" dirty="0" err="1">
                <a:latin typeface="+mj-lt"/>
              </a:rPr>
              <a:t>Max</a:t>
            </a:r>
            <a:r>
              <a:rPr lang="it-IT" sz="3000" i="1" dirty="0">
                <a:latin typeface="+mj-lt"/>
              </a:rPr>
              <a:t> </a:t>
            </a:r>
            <a:r>
              <a:rPr lang="it-IT" sz="3000" i="1" dirty="0" err="1">
                <a:latin typeface="+mj-lt"/>
              </a:rPr>
              <a:t>Born</a:t>
            </a:r>
            <a:r>
              <a:rPr lang="it-IT" sz="3000" i="1" dirty="0">
                <a:latin typeface="+mj-lt"/>
              </a:rPr>
              <a:t>)</a:t>
            </a:r>
          </a:p>
        </p:txBody>
      </p:sp>
      <p:sp>
        <p:nvSpPr>
          <p:cNvPr id="3" name="Segnaposto data 2"/>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35</a:t>
            </a:fld>
            <a:endParaRPr lang="it-IT" dirty="0"/>
          </a:p>
        </p:txBody>
      </p:sp>
      <p:pic>
        <p:nvPicPr>
          <p:cNvPr id="15" name="Picture 5" descr="C:\Users\Administrator\Google Drive\Scuola Cardano\16_17 Pieve\Tonelli\Conferenza\medaglia nobe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1628800"/>
            <a:ext cx="792088" cy="79208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o 10"/>
          <p:cNvGrpSpPr/>
          <p:nvPr/>
        </p:nvGrpSpPr>
        <p:grpSpPr>
          <a:xfrm>
            <a:off x="0" y="4707521"/>
            <a:ext cx="8892480" cy="1477328"/>
            <a:chOff x="0" y="4707521"/>
            <a:chExt cx="8892480" cy="1477328"/>
          </a:xfrm>
        </p:grpSpPr>
        <p:sp>
          <p:nvSpPr>
            <p:cNvPr id="28" name="CasellaDiTesto 27"/>
            <p:cNvSpPr txBox="1"/>
            <p:nvPr/>
          </p:nvSpPr>
          <p:spPr>
            <a:xfrm>
              <a:off x="0" y="4707521"/>
              <a:ext cx="8892480" cy="1477328"/>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Ammette </a:t>
              </a:r>
              <a:r>
                <a:rPr lang="it-IT" sz="3000" i="1" dirty="0">
                  <a:solidFill>
                    <a:srgbClr val="FF0000"/>
                  </a:solidFill>
                </a:rPr>
                <a:t>soluzioni ad energia negativa</a:t>
              </a:r>
              <a:r>
                <a:rPr lang="it-IT" sz="3000" i="1" dirty="0"/>
                <a:t> </a:t>
              </a:r>
              <a:r>
                <a:rPr lang="it-IT" sz="3000" dirty="0"/>
                <a:t>(</a:t>
              </a:r>
              <a:r>
                <a:rPr lang="it-IT" sz="3000" i="1" dirty="0">
                  <a:latin typeface="Cambria Math" panose="02040503050406030204" pitchFamily="18" charset="0"/>
                  <a:ea typeface="Cambria Math" panose="02040503050406030204" pitchFamily="18" charset="0"/>
                </a:rPr>
                <a:t>E ≤ -mc</a:t>
              </a:r>
              <a:r>
                <a:rPr lang="it-IT" sz="3000" i="1" baseline="30000" dirty="0">
                  <a:latin typeface="Cambria Math" panose="02040503050406030204" pitchFamily="18" charset="0"/>
                  <a:ea typeface="Cambria Math" panose="02040503050406030204" pitchFamily="18" charset="0"/>
                </a:rPr>
                <a:t>2</a:t>
              </a:r>
              <a:r>
                <a:rPr lang="it-IT" sz="3000" dirty="0"/>
                <a:t>) senza un livello minimo (stato fondamentale) che non sembrano avere senso fisico…</a:t>
              </a:r>
              <a:endParaRPr lang="it-IT" sz="3000" i="1" baseline="30000" dirty="0">
                <a:solidFill>
                  <a:srgbClr val="FF0000"/>
                </a:solidFill>
                <a:latin typeface="Symbol" panose="05050102010706020507" pitchFamily="18" charset="2"/>
              </a:endParaRPr>
            </a:p>
          </p:txBody>
        </p:sp>
        <p:sp>
          <p:nvSpPr>
            <p:cNvPr id="8" name="Rettangolo 7"/>
            <p:cNvSpPr/>
            <p:nvPr/>
          </p:nvSpPr>
          <p:spPr>
            <a:xfrm>
              <a:off x="324794" y="4707521"/>
              <a:ext cx="8567686" cy="1385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3829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6" grpId="0"/>
      <p:bldP spid="12" grpId="0" animBg="1"/>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Google Drive\Scuola Cardano\16_17 Pieve\Tonelli\Conferenza\mare di Dir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538" y="746662"/>
            <a:ext cx="1743277" cy="462306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0" y="1988840"/>
            <a:ext cx="7020272" cy="1938992"/>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Fornendo </a:t>
            </a:r>
            <a:r>
              <a:rPr lang="it-IT" sz="3000" i="1" dirty="0">
                <a:solidFill>
                  <a:srgbClr val="FF0000"/>
                </a:solidFill>
                <a:latin typeface="Symbol" panose="05050102010706020507" pitchFamily="18" charset="2"/>
              </a:rPr>
              <a:t>D</a:t>
            </a:r>
            <a:r>
              <a:rPr lang="it-IT" sz="3000" i="1" dirty="0">
                <a:solidFill>
                  <a:srgbClr val="FF0000"/>
                </a:solidFill>
                <a:latin typeface="Cambria Math" panose="02040503050406030204" pitchFamily="18" charset="0"/>
                <a:ea typeface="Cambria Math" panose="02040503050406030204" pitchFamily="18" charset="0"/>
              </a:rPr>
              <a:t>E &gt; 2mc</a:t>
            </a:r>
            <a:r>
              <a:rPr lang="it-IT" sz="3000" i="1" baseline="30000" dirty="0">
                <a:solidFill>
                  <a:srgbClr val="FF0000"/>
                </a:solidFill>
                <a:latin typeface="Cambria Math" panose="02040503050406030204" pitchFamily="18" charset="0"/>
                <a:ea typeface="Cambria Math" panose="02040503050406030204" pitchFamily="18" charset="0"/>
              </a:rPr>
              <a:t>2</a:t>
            </a:r>
            <a:r>
              <a:rPr lang="it-IT" sz="3000" i="1" dirty="0">
                <a:latin typeface="Cambria Math" panose="02040503050406030204" pitchFamily="18" charset="0"/>
                <a:ea typeface="Cambria Math" panose="02040503050406030204" pitchFamily="18" charset="0"/>
              </a:rPr>
              <a:t>, </a:t>
            </a:r>
            <a:r>
              <a:rPr lang="it-IT" sz="3000" dirty="0">
                <a:latin typeface="+mj-lt"/>
                <a:ea typeface="Cambria Math" panose="02040503050406030204" pitchFamily="18" charset="0"/>
              </a:rPr>
              <a:t>gli e</a:t>
            </a:r>
            <a:r>
              <a:rPr lang="it-IT" sz="3000" dirty="0">
                <a:latin typeface="+mj-lt"/>
              </a:rPr>
              <a:t>lettroni </a:t>
            </a:r>
            <a:r>
              <a:rPr lang="it-IT" sz="3000" dirty="0"/>
              <a:t>possono saltare a livelli energetici positivi lasciando </a:t>
            </a:r>
            <a:r>
              <a:rPr lang="it-IT" sz="3000" i="1" dirty="0">
                <a:solidFill>
                  <a:srgbClr val="FF0000"/>
                </a:solidFill>
              </a:rPr>
              <a:t>lacune</a:t>
            </a:r>
            <a:r>
              <a:rPr lang="it-IT" sz="3000" dirty="0"/>
              <a:t>, cioè assenza di particelle di carica ed energia negativa…</a:t>
            </a:r>
            <a:endParaRPr lang="it-IT" sz="3000" i="1" baseline="30000" dirty="0">
              <a:solidFill>
                <a:srgbClr val="FF0000"/>
              </a:solidFill>
              <a:latin typeface="Symbol" panose="05050102010706020507" pitchFamily="18" charset="2"/>
            </a:endParaRPr>
          </a:p>
        </p:txBody>
      </p:sp>
      <p:sp>
        <p:nvSpPr>
          <p:cNvPr id="2" name="Titolo 1"/>
          <p:cNvSpPr>
            <a:spLocks noGrp="1"/>
          </p:cNvSpPr>
          <p:nvPr>
            <p:ph type="title"/>
          </p:nvPr>
        </p:nvSpPr>
        <p:spPr/>
        <p:txBody>
          <a:bodyPr/>
          <a:lstStyle/>
          <a:p>
            <a:r>
              <a:rPr lang="it-IT" dirty="0"/>
              <a:t>L’</a:t>
            </a:r>
            <a:r>
              <a:rPr lang="it-IT" i="1" dirty="0"/>
              <a:t>antimateria</a:t>
            </a:r>
            <a:r>
              <a:rPr lang="it-IT" dirty="0"/>
              <a:t> e il </a:t>
            </a:r>
            <a:r>
              <a:rPr lang="it-IT" i="1" dirty="0"/>
              <a:t>positrone</a:t>
            </a:r>
            <a:endParaRPr lang="it-IT" dirty="0"/>
          </a:p>
        </p:txBody>
      </p:sp>
      <p:sp>
        <p:nvSpPr>
          <p:cNvPr id="16" name="CasellaDiTesto 15"/>
          <p:cNvSpPr txBox="1"/>
          <p:nvPr/>
        </p:nvSpPr>
        <p:spPr>
          <a:xfrm>
            <a:off x="-1" y="3789040"/>
            <a:ext cx="7020273" cy="1477328"/>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…che possono essere viste come nuove particelle di energia positiva con </a:t>
            </a:r>
            <a:r>
              <a:rPr lang="it-IT" sz="3000" dirty="0">
                <a:solidFill>
                  <a:srgbClr val="FF0000"/>
                </a:solidFill>
              </a:rPr>
              <a:t>stessa massa </a:t>
            </a:r>
            <a:r>
              <a:rPr lang="it-IT" sz="3000" dirty="0"/>
              <a:t>e </a:t>
            </a:r>
            <a:r>
              <a:rPr lang="it-IT" sz="3000" dirty="0">
                <a:solidFill>
                  <a:srgbClr val="FF0000"/>
                </a:solidFill>
              </a:rPr>
              <a:t>carica opposta</a:t>
            </a:r>
            <a:r>
              <a:rPr lang="it-IT" sz="3000" dirty="0"/>
              <a:t>, cioè </a:t>
            </a:r>
            <a:r>
              <a:rPr lang="it-IT" sz="3000" i="1" dirty="0">
                <a:solidFill>
                  <a:srgbClr val="FF0000"/>
                </a:solidFill>
              </a:rPr>
              <a:t>antimateria</a:t>
            </a:r>
            <a:endParaRPr lang="it-IT" sz="3000" i="1" baseline="30000" dirty="0">
              <a:solidFill>
                <a:srgbClr val="FF0000"/>
              </a:solidFill>
              <a:latin typeface="Symbol" panose="05050102010706020507" pitchFamily="18" charset="2"/>
            </a:endParaRPr>
          </a:p>
        </p:txBody>
      </p:sp>
      <p:sp>
        <p:nvSpPr>
          <p:cNvPr id="17" name="CasellaDiTesto 16"/>
          <p:cNvSpPr txBox="1"/>
          <p:nvPr/>
        </p:nvSpPr>
        <p:spPr>
          <a:xfrm>
            <a:off x="0" y="5157192"/>
            <a:ext cx="8892480" cy="1015663"/>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solidFill>
                  <a:srgbClr val="FF0000"/>
                </a:solidFill>
              </a:rPr>
              <a:t>1932</a:t>
            </a:r>
            <a:r>
              <a:rPr lang="it-IT" sz="3000" dirty="0"/>
              <a:t>: Anderson scopre nei </a:t>
            </a:r>
            <a:r>
              <a:rPr lang="it-IT" sz="3000" i="1" dirty="0">
                <a:solidFill>
                  <a:srgbClr val="FF0000"/>
                </a:solidFill>
              </a:rPr>
              <a:t>raggi cosmici</a:t>
            </a:r>
            <a:endParaRPr lang="it-IT" sz="3000" i="1" baseline="30000" dirty="0">
              <a:solidFill>
                <a:srgbClr val="FF0000"/>
              </a:solidFill>
              <a:latin typeface="Symbol" panose="05050102010706020507" pitchFamily="18" charset="2"/>
            </a:endParaRPr>
          </a:p>
          <a:p>
            <a:pPr marL="266700" algn="just"/>
            <a:r>
              <a:rPr lang="it-IT" sz="3000" dirty="0"/>
              <a:t>l’</a:t>
            </a:r>
            <a:r>
              <a:rPr lang="it-IT" sz="3000" i="1" dirty="0">
                <a:solidFill>
                  <a:srgbClr val="FF0000"/>
                </a:solidFill>
              </a:rPr>
              <a:t>antielettrone</a:t>
            </a:r>
            <a:r>
              <a:rPr lang="it-IT" sz="3000" dirty="0"/>
              <a:t> </a:t>
            </a:r>
            <a:r>
              <a:rPr lang="it-IT" sz="3000" i="1" dirty="0">
                <a:solidFill>
                  <a:srgbClr val="FF0000"/>
                </a:solidFill>
              </a:rPr>
              <a:t>(e</a:t>
            </a:r>
            <a:r>
              <a:rPr lang="it-IT" sz="3000" i="1" baseline="30000" dirty="0">
                <a:solidFill>
                  <a:srgbClr val="FF0000"/>
                </a:solidFill>
              </a:rPr>
              <a:t>+</a:t>
            </a:r>
            <a:r>
              <a:rPr lang="it-IT" sz="3000" i="1" dirty="0">
                <a:solidFill>
                  <a:srgbClr val="FF0000"/>
                </a:solidFill>
              </a:rPr>
              <a:t>)</a:t>
            </a:r>
            <a:r>
              <a:rPr lang="it-IT" sz="3000" dirty="0"/>
              <a:t> (poi ribattezzato </a:t>
            </a:r>
            <a:r>
              <a:rPr lang="it-IT" sz="3000" i="1" dirty="0">
                <a:solidFill>
                  <a:srgbClr val="FF0000"/>
                </a:solidFill>
              </a:rPr>
              <a:t>positrone</a:t>
            </a:r>
            <a:r>
              <a:rPr lang="it-IT" sz="3000" dirty="0"/>
              <a:t>)</a:t>
            </a:r>
            <a:endParaRPr lang="it-IT" sz="3000" i="1" baseline="30000" dirty="0">
              <a:solidFill>
                <a:srgbClr val="FF0000"/>
              </a:solidFill>
              <a:latin typeface="Symbol" panose="05050102010706020507" pitchFamily="18" charset="2"/>
            </a:endParaRPr>
          </a:p>
        </p:txBody>
      </p:sp>
      <p:sp>
        <p:nvSpPr>
          <p:cNvPr id="3" name="Segnaposto data 2"/>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5" name="Segnaposto numero diapositiva 4"/>
          <p:cNvSpPr>
            <a:spLocks noGrp="1"/>
          </p:cNvSpPr>
          <p:nvPr>
            <p:ph type="sldNum" sz="quarter" idx="12"/>
          </p:nvPr>
        </p:nvSpPr>
        <p:spPr>
          <a:xfrm>
            <a:off x="6012160" y="6192688"/>
            <a:ext cx="2880320" cy="548680"/>
          </a:xfrm>
        </p:spPr>
        <p:txBody>
          <a:bodyPr/>
          <a:lstStyle/>
          <a:p>
            <a:r>
              <a:rPr lang="it-IT" dirty="0"/>
              <a:t>La fisica delle particelle elementari</a:t>
            </a:r>
          </a:p>
          <a:p>
            <a:fld id="{E7A41E1B-4F70-4964-A407-84C68BE8251C}" type="slidenum">
              <a:rPr lang="it-IT" smtClean="0"/>
              <a:pPr/>
              <a:t>36</a:t>
            </a:fld>
            <a:endParaRPr lang="it-IT" dirty="0"/>
          </a:p>
        </p:txBody>
      </p:sp>
      <p:pic>
        <p:nvPicPr>
          <p:cNvPr id="15" name="Picture 5" descr="C:\Users\Administrator\Google Drive\Scuola Cardano\16_17 Pieve\Tonelli\Conferenza\medaglia nob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37321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Google Drive\Scuola Cardano\16_17 Pieve\Tonelli\Conferenza\lacuna di Dira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746662"/>
            <a:ext cx="1762543" cy="4623060"/>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1" y="620630"/>
            <a:ext cx="7020271" cy="1477328"/>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t>Il paradosso è risolvibile ammettendo che tutti i livelli negativi siano già occupati (ipotesi del </a:t>
            </a:r>
            <a:r>
              <a:rPr lang="it-IT" sz="3000" i="1" dirty="0">
                <a:solidFill>
                  <a:srgbClr val="FF0000"/>
                </a:solidFill>
              </a:rPr>
              <a:t>mare di </a:t>
            </a:r>
            <a:r>
              <a:rPr lang="it-IT" sz="3000" i="1" dirty="0" err="1">
                <a:solidFill>
                  <a:srgbClr val="FF0000"/>
                </a:solidFill>
              </a:rPr>
              <a:t>Dirac</a:t>
            </a:r>
            <a:r>
              <a:rPr lang="it-IT" sz="3000" dirty="0"/>
              <a:t>) </a:t>
            </a:r>
            <a:endParaRPr lang="it-IT" sz="3000" i="1" baseline="30000" dirty="0">
              <a:solidFill>
                <a:srgbClr val="FF0000"/>
              </a:solidFill>
              <a:latin typeface="Symbol" panose="05050102010706020507" pitchFamily="18" charset="2"/>
            </a:endParaRPr>
          </a:p>
        </p:txBody>
      </p:sp>
    </p:spTree>
    <p:extLst>
      <p:ext uri="{BB962C8B-B14F-4D97-AF65-F5344CB8AC3E}">
        <p14:creationId xmlns:p14="http://schemas.microsoft.com/office/powerpoint/2010/main" val="121266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i="1" dirty="0"/>
              <a:t>decadimento </a:t>
            </a:r>
            <a:r>
              <a:rPr lang="it-IT" i="1" dirty="0">
                <a:latin typeface="Symbol" panose="05050102010706020507" pitchFamily="18" charset="2"/>
              </a:rPr>
              <a:t>b</a:t>
            </a:r>
          </a:p>
        </p:txBody>
      </p:sp>
      <p:sp>
        <p:nvSpPr>
          <p:cNvPr id="8" name="CasellaDiTesto 7"/>
          <p:cNvSpPr txBox="1"/>
          <p:nvPr/>
        </p:nvSpPr>
        <p:spPr>
          <a:xfrm>
            <a:off x="0" y="570746"/>
            <a:ext cx="8892480" cy="55399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1900: Becquerel identifica i </a:t>
            </a:r>
            <a:r>
              <a:rPr lang="it-IT" sz="3000" i="1" dirty="0">
                <a:solidFill>
                  <a:srgbClr val="FF0000"/>
                </a:solidFill>
              </a:rPr>
              <a:t>raggi </a:t>
            </a:r>
            <a:r>
              <a:rPr lang="it-IT" sz="3000" i="1" dirty="0">
                <a:solidFill>
                  <a:srgbClr val="FF0000"/>
                </a:solidFill>
                <a:latin typeface="Symbol" panose="05050102010706020507" pitchFamily="18" charset="2"/>
              </a:rPr>
              <a:t>b</a:t>
            </a:r>
            <a:r>
              <a:rPr lang="it-IT" sz="3000" dirty="0"/>
              <a:t> come </a:t>
            </a:r>
            <a:r>
              <a:rPr lang="it-IT" sz="3000" dirty="0">
                <a:solidFill>
                  <a:srgbClr val="FF0000"/>
                </a:solidFill>
              </a:rPr>
              <a:t>elettroni</a:t>
            </a:r>
            <a:endParaRPr lang="it-IT" sz="3000" i="1" baseline="30000" dirty="0">
              <a:solidFill>
                <a:srgbClr val="FF0000"/>
              </a:solidFill>
              <a:latin typeface="Symbol" panose="05050102010706020507" pitchFamily="18" charset="2"/>
            </a:endParaRPr>
          </a:p>
        </p:txBody>
      </p:sp>
      <p:pic>
        <p:nvPicPr>
          <p:cNvPr id="1027" name="Picture 3" descr="C:\Users\Administrator\Google Drive\Scuola Cardano\16_17 Pieve\Tonelli\Conferenza\decadimento be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225" y="548680"/>
            <a:ext cx="4200287" cy="259228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0" y="1988840"/>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1914: gli elettroni dovrebbero</a:t>
            </a:r>
          </a:p>
          <a:p>
            <a:pPr marL="266700" algn="just"/>
            <a:r>
              <a:rPr lang="it-IT" sz="3000" dirty="0"/>
              <a:t>avere energia ben definita, ma</a:t>
            </a:r>
          </a:p>
          <a:p>
            <a:pPr marL="266700" algn="just"/>
            <a:r>
              <a:rPr lang="it-IT" sz="3000" dirty="0" err="1"/>
              <a:t>Chadwick</a:t>
            </a:r>
            <a:r>
              <a:rPr lang="it-IT" sz="3000" dirty="0"/>
              <a:t> osserva uno </a:t>
            </a:r>
            <a:r>
              <a:rPr lang="it-IT" sz="3000" dirty="0">
                <a:solidFill>
                  <a:srgbClr val="FF0000"/>
                </a:solidFill>
              </a:rPr>
              <a:t>spettro energetico continuo</a:t>
            </a:r>
            <a:r>
              <a:rPr lang="it-IT" sz="3000" dirty="0"/>
              <a:t>!</a:t>
            </a:r>
            <a:endParaRPr lang="it-IT" sz="3000" i="1" baseline="30000" dirty="0">
              <a:solidFill>
                <a:srgbClr val="FF0000"/>
              </a:solidFill>
              <a:latin typeface="Symbol" panose="05050102010706020507" pitchFamily="18" charset="2"/>
            </a:endParaRPr>
          </a:p>
        </p:txBody>
      </p:sp>
      <p:sp>
        <p:nvSpPr>
          <p:cNvPr id="10" name="CasellaDiTesto 9"/>
          <p:cNvSpPr txBox="1"/>
          <p:nvPr/>
        </p:nvSpPr>
        <p:spPr>
          <a:xfrm>
            <a:off x="0" y="1058620"/>
            <a:ext cx="5292080" cy="1046440"/>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1913: legge del </a:t>
            </a:r>
            <a:r>
              <a:rPr lang="it-IT" sz="3000" i="1" dirty="0">
                <a:solidFill>
                  <a:srgbClr val="FF0000"/>
                </a:solidFill>
              </a:rPr>
              <a:t>dislocamento radioattivo</a:t>
            </a:r>
            <a:r>
              <a:rPr lang="it-IT" sz="3000" dirty="0">
                <a:solidFill>
                  <a:srgbClr val="FF0000"/>
                </a:solidFill>
              </a:rPr>
              <a:t> </a:t>
            </a:r>
            <a:r>
              <a:rPr lang="it-IT" sz="3000" dirty="0"/>
              <a:t>di </a:t>
            </a:r>
            <a:r>
              <a:rPr lang="it-IT" sz="3000" dirty="0" err="1"/>
              <a:t>Fajans</a:t>
            </a:r>
            <a:r>
              <a:rPr lang="it-IT" sz="3000" dirty="0"/>
              <a:t> e </a:t>
            </a:r>
            <a:r>
              <a:rPr lang="it-IT" sz="3000" dirty="0" err="1"/>
              <a:t>Soddy</a:t>
            </a:r>
            <a:r>
              <a:rPr lang="it-IT" sz="3000" dirty="0"/>
              <a:t>:</a:t>
            </a:r>
            <a:endParaRPr lang="it-IT" sz="3000" i="1" baseline="30000" dirty="0">
              <a:solidFill>
                <a:srgbClr val="FF0000"/>
              </a:solidFill>
              <a:latin typeface="Symbol" panose="05050102010706020507" pitchFamily="18" charset="2"/>
            </a:endParaRPr>
          </a:p>
        </p:txBody>
      </p:sp>
      <mc:AlternateContent xmlns:mc="http://schemas.openxmlformats.org/markup-compatibility/2006" xmlns:a14="http://schemas.microsoft.com/office/drawing/2010/main">
        <mc:Choice Requires="a14">
          <p:sp>
            <p:nvSpPr>
              <p:cNvPr id="7" name="CasellaDiTesto 6"/>
              <p:cNvSpPr txBox="1"/>
              <p:nvPr/>
            </p:nvSpPr>
            <p:spPr>
              <a:xfrm>
                <a:off x="5283341" y="2287525"/>
                <a:ext cx="2961067" cy="5654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it-IT" sz="3000" i="1" smtClean="0">
                              <a:latin typeface="Cambria Math" panose="02040503050406030204" pitchFamily="18" charset="0"/>
                            </a:rPr>
                          </m:ctrlPr>
                        </m:sPrePr>
                        <m:sub>
                          <m:r>
                            <a:rPr lang="it-IT" sz="3000" b="0" i="1" smtClean="0">
                              <a:latin typeface="Cambria Math"/>
                            </a:rPr>
                            <m:t>𝑍</m:t>
                          </m:r>
                        </m:sub>
                        <m:sup>
                          <m:r>
                            <a:rPr lang="it-IT" sz="3000" b="0" i="1" smtClean="0">
                              <a:latin typeface="Cambria Math"/>
                            </a:rPr>
                            <m:t>𝐴</m:t>
                          </m:r>
                        </m:sup>
                        <m:e>
                          <m:r>
                            <a:rPr lang="it-IT" sz="3000" b="0" i="1" smtClean="0">
                              <a:latin typeface="Cambria Math"/>
                            </a:rPr>
                            <m:t>𝑋</m:t>
                          </m:r>
                          <m:r>
                            <a:rPr lang="it-IT" sz="3000" b="0" i="1" smtClean="0">
                              <a:latin typeface="Cambria Math"/>
                              <a:ea typeface="Cambria Math"/>
                            </a:rPr>
                            <m:t>→</m:t>
                          </m:r>
                        </m:e>
                      </m:sPre>
                      <m:sPre>
                        <m:sPrePr>
                          <m:ctrlPr>
                            <a:rPr lang="it-IT" sz="3000" i="1">
                              <a:latin typeface="Cambria Math" panose="02040503050406030204" pitchFamily="18" charset="0"/>
                            </a:rPr>
                          </m:ctrlPr>
                        </m:sPrePr>
                        <m:sub>
                          <m:r>
                            <a:rPr lang="it-IT" sz="3000" i="1">
                              <a:latin typeface="Cambria Math"/>
                            </a:rPr>
                            <m:t>𝑍</m:t>
                          </m:r>
                          <m:r>
                            <a:rPr lang="it-IT" sz="3000" b="0" i="1" smtClean="0">
                              <a:latin typeface="Cambria Math"/>
                            </a:rPr>
                            <m:t>+1</m:t>
                          </m:r>
                        </m:sub>
                        <m:sup>
                          <m:r>
                            <a:rPr lang="it-IT" sz="3000" i="1">
                              <a:latin typeface="Cambria Math"/>
                            </a:rPr>
                            <m:t>𝐴</m:t>
                          </m:r>
                        </m:sup>
                        <m:e>
                          <m:r>
                            <a:rPr lang="it-IT" sz="3000" b="0" i="1" smtClean="0">
                              <a:latin typeface="Cambria Math"/>
                            </a:rPr>
                            <m:t>𝑌</m:t>
                          </m:r>
                          <m:r>
                            <a:rPr lang="it-IT" sz="3000" b="0" i="1" smtClean="0">
                              <a:latin typeface="Cambria Math"/>
                            </a:rPr>
                            <m:t>+</m:t>
                          </m:r>
                          <m:sSup>
                            <m:sSupPr>
                              <m:ctrlPr>
                                <a:rPr lang="it-IT" sz="3000" b="0" i="1" smtClean="0">
                                  <a:latin typeface="Cambria Math" panose="02040503050406030204" pitchFamily="18" charset="0"/>
                                </a:rPr>
                              </m:ctrlPr>
                            </m:sSupPr>
                            <m:e>
                              <m:r>
                                <a:rPr lang="it-IT" sz="3000" b="0" i="1" smtClean="0">
                                  <a:latin typeface="Cambria Math"/>
                                </a:rPr>
                                <m:t>𝑒</m:t>
                              </m:r>
                            </m:e>
                            <m:sup>
                              <m:r>
                                <a:rPr lang="it-IT" sz="3000" b="0" i="1" smtClean="0">
                                  <a:latin typeface="Cambria Math"/>
                                </a:rPr>
                                <m:t>−</m:t>
                              </m:r>
                            </m:sup>
                          </m:sSup>
                        </m:e>
                      </m:sPre>
                    </m:oMath>
                  </m:oMathPara>
                </a14:m>
                <a:endParaRPr lang="it-IT" sz="3000" i="1"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5283341" y="2287525"/>
                <a:ext cx="2961067" cy="565411"/>
              </a:xfrm>
              <a:prstGeom prst="rect">
                <a:avLst/>
              </a:prstGeom>
              <a:blipFill rotWithShape="1">
                <a:blip r:embed="rId4"/>
                <a:stretch>
                  <a:fillRect/>
                </a:stretch>
              </a:blipFill>
            </p:spPr>
            <p:txBody>
              <a:bodyPr/>
              <a:lstStyle/>
              <a:p>
                <a:r>
                  <a:rPr lang="it-IT">
                    <a:noFill/>
                  </a:rPr>
                  <a:t> </a:t>
                </a:r>
              </a:p>
            </p:txBody>
          </p:sp>
        </mc:Fallback>
      </mc:AlternateContent>
      <p:sp>
        <p:nvSpPr>
          <p:cNvPr id="14" name="Segnaposto data 13"/>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16" name="Segnaposto piè di pagina 15"/>
          <p:cNvSpPr>
            <a:spLocks noGrp="1"/>
          </p:cNvSpPr>
          <p:nvPr>
            <p:ph type="ftr" sz="quarter" idx="11"/>
          </p:nvPr>
        </p:nvSpPr>
        <p:spPr>
          <a:xfrm>
            <a:off x="3131840" y="6192688"/>
            <a:ext cx="2895600" cy="548680"/>
          </a:xfrm>
        </p:spPr>
        <p:txBody>
          <a:bodyPr/>
          <a:lstStyle/>
          <a:p>
            <a:r>
              <a:rPr lang="it-IT" dirty="0"/>
              <a:t>Prof. Francesco Maria Cardano</a:t>
            </a:r>
          </a:p>
          <a:p>
            <a:r>
              <a:rPr lang="it-IT" dirty="0"/>
              <a:t>Prof. Francesco Zampieri</a:t>
            </a:r>
          </a:p>
          <a:p>
            <a:r>
              <a:rPr lang="it-IT" dirty="0"/>
              <a:t>I.S.I.S.S. Marco Casagrande</a:t>
            </a:r>
          </a:p>
        </p:txBody>
      </p:sp>
      <p:sp>
        <p:nvSpPr>
          <p:cNvPr id="17" name="Segnaposto numero diapositiva 16"/>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37</a:t>
            </a:fld>
            <a:endParaRPr lang="it-IT" dirty="0"/>
          </a:p>
        </p:txBody>
      </p:sp>
      <p:sp>
        <p:nvSpPr>
          <p:cNvPr id="18" name="CasellaDiTesto 17"/>
          <p:cNvSpPr txBox="1"/>
          <p:nvPr/>
        </p:nvSpPr>
        <p:spPr>
          <a:xfrm>
            <a:off x="3528392" y="3356992"/>
            <a:ext cx="5364088" cy="286232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1920: ipotesi degli </a:t>
            </a:r>
            <a:r>
              <a:rPr lang="it-IT" sz="3000" i="1" dirty="0">
                <a:solidFill>
                  <a:srgbClr val="FF0000"/>
                </a:solidFill>
              </a:rPr>
              <a:t>elettroni nucleari </a:t>
            </a:r>
            <a:r>
              <a:rPr lang="it-IT" sz="3000" dirty="0"/>
              <a:t>per </a:t>
            </a:r>
            <a:r>
              <a:rPr lang="it-IT" sz="3000" dirty="0">
                <a:solidFill>
                  <a:srgbClr val="FF0000"/>
                </a:solidFill>
              </a:rPr>
              <a:t>bilanciare</a:t>
            </a:r>
            <a:r>
              <a:rPr lang="it-IT" sz="3000" dirty="0"/>
              <a:t> la </a:t>
            </a:r>
            <a:r>
              <a:rPr lang="it-IT" sz="3000" dirty="0">
                <a:solidFill>
                  <a:srgbClr val="FF0000"/>
                </a:solidFill>
              </a:rPr>
              <a:t>repulsione elettrica</a:t>
            </a:r>
            <a:r>
              <a:rPr lang="it-IT" sz="3000" dirty="0"/>
              <a:t>, </a:t>
            </a:r>
            <a:r>
              <a:rPr lang="it-IT" sz="3000" dirty="0">
                <a:solidFill>
                  <a:srgbClr val="FF0000"/>
                </a:solidFill>
              </a:rPr>
              <a:t>giustificare</a:t>
            </a:r>
            <a:r>
              <a:rPr lang="it-IT" sz="3000" dirty="0"/>
              <a:t> le </a:t>
            </a:r>
            <a:r>
              <a:rPr lang="it-IT" sz="3000" dirty="0">
                <a:solidFill>
                  <a:srgbClr val="FF0000"/>
                </a:solidFill>
              </a:rPr>
              <a:t>masse </a:t>
            </a:r>
            <a:r>
              <a:rPr lang="it-IT" sz="3000" dirty="0">
                <a:latin typeface="Courier New"/>
                <a:cs typeface="Courier New"/>
              </a:rPr>
              <a:t>~</a:t>
            </a:r>
            <a:r>
              <a:rPr lang="it-IT" sz="3000" dirty="0"/>
              <a:t> doppie rispetto a quelle dei soli protoni, e </a:t>
            </a:r>
            <a:r>
              <a:rPr lang="it-IT" sz="3000" dirty="0">
                <a:solidFill>
                  <a:srgbClr val="FF0000"/>
                </a:solidFill>
              </a:rPr>
              <a:t>spiegare</a:t>
            </a:r>
            <a:r>
              <a:rPr lang="it-IT" sz="3000" dirty="0"/>
              <a:t> il </a:t>
            </a:r>
            <a:r>
              <a:rPr lang="it-IT" sz="3000" i="1" dirty="0">
                <a:solidFill>
                  <a:srgbClr val="FF0000"/>
                </a:solidFill>
              </a:rPr>
              <a:t>decadimento </a:t>
            </a:r>
            <a:r>
              <a:rPr lang="it-IT" sz="3000" i="1" dirty="0">
                <a:solidFill>
                  <a:srgbClr val="FF0000"/>
                </a:solidFill>
                <a:latin typeface="Symbol" panose="05050102010706020507" pitchFamily="18" charset="2"/>
              </a:rPr>
              <a:t>b</a:t>
            </a:r>
            <a:endParaRPr lang="it-IT" sz="3000" i="1" baseline="30000" dirty="0">
              <a:solidFill>
                <a:srgbClr val="FF0000"/>
              </a:solidFill>
              <a:latin typeface="Symbol" panose="05050102010706020507" pitchFamily="18" charset="2"/>
            </a:endParaRPr>
          </a:p>
        </p:txBody>
      </p:sp>
      <p:pic>
        <p:nvPicPr>
          <p:cNvPr id="3074" name="Picture 2" descr="C:\Users\Administrator\Google Drive\Scuola Cardano\16_17 Pieve\Tonelli\Conferenza\spettro decadimento be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09" y="3645024"/>
            <a:ext cx="3295479" cy="240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10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P spid="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Google Drive\Scuola Cardano\16_17 Pieve\Tonelli\Conferenza\esperimento chadwick.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36655"/>
            <a:ext cx="4352042" cy="2328648"/>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427984" y="3836655"/>
            <a:ext cx="4464496" cy="2400657"/>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solidFill>
                  <a:srgbClr val="FF0000"/>
                </a:solidFill>
              </a:rPr>
              <a:t>1932</a:t>
            </a:r>
            <a:r>
              <a:rPr lang="it-IT" sz="3000" dirty="0"/>
              <a:t>: </a:t>
            </a:r>
            <a:r>
              <a:rPr lang="it-IT" sz="3000" dirty="0" err="1"/>
              <a:t>Chadwick</a:t>
            </a:r>
            <a:r>
              <a:rPr lang="it-IT" sz="3000" dirty="0"/>
              <a:t> ripete l’esperimento e dimostra che si tratta di particelle di </a:t>
            </a:r>
            <a:r>
              <a:rPr lang="it-IT" sz="3000" dirty="0">
                <a:solidFill>
                  <a:srgbClr val="FF0000"/>
                </a:solidFill>
              </a:rPr>
              <a:t>massa simile</a:t>
            </a:r>
            <a:r>
              <a:rPr lang="it-IT" sz="3000" dirty="0"/>
              <a:t> a</a:t>
            </a:r>
          </a:p>
          <a:p>
            <a:pPr marL="266700" algn="just"/>
            <a:r>
              <a:rPr lang="it-IT" sz="3000" dirty="0"/>
              <a:t>quella del </a:t>
            </a:r>
            <a:r>
              <a:rPr lang="it-IT" sz="3000" dirty="0">
                <a:solidFill>
                  <a:srgbClr val="FF0000"/>
                </a:solidFill>
              </a:rPr>
              <a:t>protone</a:t>
            </a:r>
            <a:endParaRPr lang="it-IT" sz="3000" i="1" baseline="30000" dirty="0">
              <a:solidFill>
                <a:srgbClr val="FF0000"/>
              </a:solidFill>
              <a:latin typeface="Symbol" panose="05050102010706020507" pitchFamily="18" charset="2"/>
            </a:endParaRPr>
          </a:p>
        </p:txBody>
      </p:sp>
      <p:sp>
        <p:nvSpPr>
          <p:cNvPr id="7" name="CasellaDiTesto 6"/>
          <p:cNvSpPr txBox="1"/>
          <p:nvPr/>
        </p:nvSpPr>
        <p:spPr>
          <a:xfrm>
            <a:off x="7458" y="1533246"/>
            <a:ext cx="8885022" cy="2400657"/>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1931: bombardando il </a:t>
            </a:r>
            <a:r>
              <a:rPr lang="it-IT" sz="3000" i="1" dirty="0"/>
              <a:t>berillio</a:t>
            </a:r>
            <a:r>
              <a:rPr lang="it-IT" sz="3000" dirty="0"/>
              <a:t> con </a:t>
            </a:r>
            <a:r>
              <a:rPr lang="it-IT" sz="3000" i="1" dirty="0"/>
              <a:t>particelle </a:t>
            </a:r>
            <a:r>
              <a:rPr lang="it-IT" sz="3000" i="1" dirty="0">
                <a:latin typeface="Symbol" panose="05050102010706020507" pitchFamily="18" charset="2"/>
              </a:rPr>
              <a:t>a</a:t>
            </a:r>
            <a:r>
              <a:rPr lang="it-IT" sz="3000" dirty="0">
                <a:latin typeface="Symbol" panose="05050102010706020507" pitchFamily="18" charset="2"/>
              </a:rPr>
              <a:t> </a:t>
            </a:r>
            <a:r>
              <a:rPr lang="it-IT" sz="3000" dirty="0"/>
              <a:t>prodotte dal </a:t>
            </a:r>
            <a:r>
              <a:rPr lang="it-IT" sz="3000" i="1" dirty="0"/>
              <a:t>polonio</a:t>
            </a:r>
            <a:r>
              <a:rPr lang="it-IT" sz="3000" dirty="0"/>
              <a:t>, </a:t>
            </a:r>
            <a:r>
              <a:rPr lang="it-IT" sz="3000" dirty="0" err="1"/>
              <a:t>Bothe</a:t>
            </a:r>
            <a:r>
              <a:rPr lang="it-IT" sz="3000" dirty="0"/>
              <a:t> &amp; Becker ottengono una </a:t>
            </a:r>
            <a:r>
              <a:rPr lang="it-IT" sz="3000" dirty="0">
                <a:solidFill>
                  <a:srgbClr val="FF0000"/>
                </a:solidFill>
              </a:rPr>
              <a:t>radiazione neutra molto penetrante</a:t>
            </a:r>
            <a:r>
              <a:rPr lang="it-IT" sz="3000" dirty="0"/>
              <a:t>, erroneamente identificata come </a:t>
            </a:r>
            <a:r>
              <a:rPr lang="it-IT" sz="3000" i="1" dirty="0">
                <a:solidFill>
                  <a:srgbClr val="FF0000"/>
                </a:solidFill>
              </a:rPr>
              <a:t>raggi </a:t>
            </a:r>
            <a:r>
              <a:rPr lang="it-IT" sz="3000" i="1" dirty="0">
                <a:solidFill>
                  <a:srgbClr val="FF0000"/>
                </a:solidFill>
                <a:latin typeface="Symbol" panose="05050102010706020507" pitchFamily="18" charset="2"/>
              </a:rPr>
              <a:t>g</a:t>
            </a:r>
            <a:r>
              <a:rPr lang="it-IT" sz="3000" dirty="0"/>
              <a:t>  fino a che </a:t>
            </a:r>
            <a:r>
              <a:rPr lang="it-IT" sz="3000" dirty="0" err="1"/>
              <a:t>Joliot</a:t>
            </a:r>
            <a:r>
              <a:rPr lang="it-IT" sz="3000" dirty="0"/>
              <a:t> &amp; Curie non la utilizzano per scalzare protoni dalla </a:t>
            </a:r>
            <a:r>
              <a:rPr lang="it-IT" sz="3000" i="1" dirty="0"/>
              <a:t>paraffina</a:t>
            </a:r>
            <a:endParaRPr lang="it-IT" sz="3000" i="1" baseline="30000" dirty="0">
              <a:solidFill>
                <a:srgbClr val="FF0000"/>
              </a:solidFill>
              <a:latin typeface="Symbol" panose="05050102010706020507" pitchFamily="18" charset="2"/>
            </a:endParaRPr>
          </a:p>
        </p:txBody>
      </p:sp>
      <p:sp>
        <p:nvSpPr>
          <p:cNvPr id="2" name="Titolo 1"/>
          <p:cNvSpPr>
            <a:spLocks noGrp="1"/>
          </p:cNvSpPr>
          <p:nvPr>
            <p:ph type="title"/>
          </p:nvPr>
        </p:nvSpPr>
        <p:spPr>
          <a:xfrm>
            <a:off x="0" y="-4737"/>
            <a:ext cx="9144000" cy="769441"/>
          </a:xfrm>
        </p:spPr>
        <p:txBody>
          <a:bodyPr/>
          <a:lstStyle/>
          <a:p>
            <a:r>
              <a:rPr lang="it-IT" dirty="0"/>
              <a:t>Il </a:t>
            </a:r>
            <a:r>
              <a:rPr lang="it-IT" i="1" dirty="0"/>
              <a:t>neutrone</a:t>
            </a:r>
          </a:p>
        </p:txBody>
      </p:sp>
      <p:sp>
        <p:nvSpPr>
          <p:cNvPr id="6" name="CasellaDiTesto 5"/>
          <p:cNvSpPr txBox="1"/>
          <p:nvPr/>
        </p:nvSpPr>
        <p:spPr>
          <a:xfrm>
            <a:off x="-5952" y="614831"/>
            <a:ext cx="8885022"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1921: Rutherford ipotizza l’esistenza dei </a:t>
            </a:r>
            <a:r>
              <a:rPr lang="it-IT" sz="3000" i="1" dirty="0">
                <a:solidFill>
                  <a:srgbClr val="FF0000"/>
                </a:solidFill>
              </a:rPr>
              <a:t>neutroni (n), </a:t>
            </a:r>
            <a:r>
              <a:rPr lang="it-IT" sz="3000" dirty="0"/>
              <a:t>particelle </a:t>
            </a:r>
            <a:r>
              <a:rPr lang="it-IT" sz="3000" dirty="0">
                <a:solidFill>
                  <a:srgbClr val="FF0000"/>
                </a:solidFill>
              </a:rPr>
              <a:t>neutre </a:t>
            </a:r>
            <a:r>
              <a:rPr lang="it-IT" sz="3000" dirty="0"/>
              <a:t>di </a:t>
            </a:r>
            <a:r>
              <a:rPr lang="it-IT" sz="3000" dirty="0">
                <a:solidFill>
                  <a:srgbClr val="FF0000"/>
                </a:solidFill>
              </a:rPr>
              <a:t>massa simile </a:t>
            </a:r>
            <a:r>
              <a:rPr lang="it-IT" sz="3000" dirty="0"/>
              <a:t>a quella del </a:t>
            </a:r>
            <a:r>
              <a:rPr lang="it-IT" sz="3000" dirty="0">
                <a:solidFill>
                  <a:srgbClr val="FF0000"/>
                </a:solidFill>
              </a:rPr>
              <a:t>protone  </a:t>
            </a:r>
            <a:endParaRPr lang="it-IT" sz="3000" baseline="30000" dirty="0">
              <a:solidFill>
                <a:srgbClr val="FF0000"/>
              </a:solidFill>
              <a:latin typeface="Symbol" panose="05050102010706020507" pitchFamily="18" charset="2"/>
            </a:endParaRPr>
          </a:p>
        </p:txBody>
      </p:sp>
      <p:sp>
        <p:nvSpPr>
          <p:cNvPr id="3" name="Segnaposto data 2"/>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38</a:t>
            </a:fld>
            <a:endParaRPr lang="it-IT" dirty="0"/>
          </a:p>
        </p:txBody>
      </p:sp>
      <p:pic>
        <p:nvPicPr>
          <p:cNvPr id="12" name="Picture 5" descr="C:\Users\Administrator\Google Drive\Scuola Cardano\16_17 Pieve\Tonelli\Conferenza\medaglia nob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301208"/>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 y="3356992"/>
            <a:ext cx="8892480" cy="2973763"/>
            <a:chOff x="-1" y="3356992"/>
            <a:chExt cx="8892480" cy="2973763"/>
          </a:xfrm>
        </p:grpSpPr>
        <mc:AlternateContent xmlns:mc="http://schemas.openxmlformats.org/markup-compatibility/2006" xmlns:a14="http://schemas.microsoft.com/office/drawing/2010/main">
          <mc:Choice Requires="a14">
            <p:sp>
              <p:nvSpPr>
                <p:cNvPr id="9" name="CasellaDiTesto 8"/>
                <p:cNvSpPr txBox="1"/>
                <p:nvPr/>
              </p:nvSpPr>
              <p:spPr>
                <a:xfrm>
                  <a:off x="-1" y="3356992"/>
                  <a:ext cx="8892479" cy="29737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1933: Fermi ribattezza la particella </a:t>
                  </a:r>
                  <a:r>
                    <a:rPr lang="it-IT" sz="3000" i="1" dirty="0">
                      <a:solidFill>
                        <a:srgbClr val="FF0000"/>
                      </a:solidFill>
                    </a:rPr>
                    <a:t>neutrino</a:t>
                  </a:r>
                  <a:r>
                    <a:rPr lang="it-IT" sz="3000" dirty="0"/>
                    <a:t> e sviluppa la I teoria della </a:t>
                  </a:r>
                  <a:r>
                    <a:rPr lang="it-IT" sz="3000" i="1" dirty="0">
                      <a:solidFill>
                        <a:srgbClr val="FF0000"/>
                      </a:solidFill>
                    </a:rPr>
                    <a:t>forza nucleare debole </a:t>
                  </a:r>
                  <a:r>
                    <a:rPr lang="it-IT" sz="3000" dirty="0"/>
                    <a:t>come</a:t>
                  </a:r>
                </a:p>
                <a:p>
                  <a:pPr marL="266700" algn="just"/>
                  <a:r>
                    <a:rPr lang="it-IT" sz="3000" i="1" dirty="0">
                      <a:solidFill>
                        <a:srgbClr val="FF0000"/>
                      </a:solidFill>
                    </a:rPr>
                    <a:t>interazione a contatto </a:t>
                  </a:r>
                  <a:r>
                    <a:rPr lang="it-IT" sz="3000" dirty="0"/>
                    <a:t>fra 4 corpi</a:t>
                  </a:r>
                </a:p>
                <a:p>
                  <a:pPr marL="266700" algn="just"/>
                  <a:r>
                    <a:rPr lang="it-IT" sz="3000" dirty="0">
                      <a:latin typeface="+mj-lt"/>
                    </a:rPr>
                    <a:t>stimandone il valore della </a:t>
                  </a:r>
                </a:p>
                <a:p>
                  <a:pPr marL="266700" algn="just"/>
                  <a:r>
                    <a:rPr lang="it-IT" sz="3000" i="1" dirty="0">
                      <a:solidFill>
                        <a:srgbClr val="FF0000"/>
                      </a:solidFill>
                      <a:latin typeface="+mj-lt"/>
                    </a:rPr>
                    <a:t>costante di accoppiamento</a:t>
                  </a:r>
                </a:p>
                <a:p>
                  <a:pPr marL="266700" algn="just"/>
                  <a:r>
                    <a:rPr lang="it-IT" sz="3000" dirty="0">
                      <a:latin typeface="+mj-lt"/>
                    </a:rPr>
                    <a:t>in </a:t>
                  </a:r>
                  <a14:m>
                    <m:oMath xmlns:m="http://schemas.openxmlformats.org/officeDocument/2006/math">
                      <m:sSub>
                        <m:sSubPr>
                          <m:ctrlPr>
                            <a:rPr lang="it-IT" sz="3000" b="0" i="1" smtClean="0">
                              <a:solidFill>
                                <a:srgbClr val="FF0000"/>
                              </a:solidFill>
                              <a:latin typeface="Cambria Math" panose="02040503050406030204" pitchFamily="18" charset="0"/>
                            </a:rPr>
                          </m:ctrlPr>
                        </m:sSubPr>
                        <m:e>
                          <m:r>
                            <a:rPr lang="it-IT" sz="3000" b="0" i="1" smtClean="0">
                              <a:solidFill>
                                <a:srgbClr val="FF0000"/>
                              </a:solidFill>
                              <a:latin typeface="Cambria Math"/>
                            </a:rPr>
                            <m:t>𝐺</m:t>
                          </m:r>
                        </m:e>
                        <m:sub>
                          <m:r>
                            <a:rPr lang="it-IT" sz="3000" b="0" i="1" smtClean="0">
                              <a:solidFill>
                                <a:srgbClr val="FF0000"/>
                              </a:solidFill>
                              <a:latin typeface="Cambria Math"/>
                            </a:rPr>
                            <m:t>𝐹</m:t>
                          </m:r>
                        </m:sub>
                      </m:sSub>
                      <m:r>
                        <a:rPr lang="it-IT" sz="3000" i="1">
                          <a:solidFill>
                            <a:srgbClr val="FF0000"/>
                          </a:solidFill>
                          <a:latin typeface="Cambria Math"/>
                          <a:ea typeface="Cambria Math"/>
                        </a:rPr>
                        <m:t>≃</m:t>
                      </m:r>
                      <m:sSup>
                        <m:sSupPr>
                          <m:ctrlPr>
                            <a:rPr lang="it-IT" sz="3000" b="0" i="1" smtClean="0">
                              <a:solidFill>
                                <a:srgbClr val="FF0000"/>
                              </a:solidFill>
                              <a:latin typeface="Cambria Math" panose="02040503050406030204" pitchFamily="18" charset="0"/>
                              <a:ea typeface="Cambria Math"/>
                            </a:rPr>
                          </m:ctrlPr>
                        </m:sSupPr>
                        <m:e>
                          <m:r>
                            <a:rPr lang="it-IT" sz="3000" b="0" i="1" smtClean="0">
                              <a:solidFill>
                                <a:srgbClr val="FF0000"/>
                              </a:solidFill>
                              <a:latin typeface="Cambria Math"/>
                              <a:ea typeface="Cambria Math"/>
                            </a:rPr>
                            <m:t>10</m:t>
                          </m:r>
                        </m:e>
                        <m:sup>
                          <m:r>
                            <a:rPr lang="it-IT" sz="3000" b="0" i="1" smtClean="0">
                              <a:solidFill>
                                <a:srgbClr val="FF0000"/>
                              </a:solidFill>
                              <a:latin typeface="Cambria Math"/>
                              <a:ea typeface="Cambria Math"/>
                            </a:rPr>
                            <m:t>−5</m:t>
                          </m:r>
                        </m:sup>
                      </m:sSup>
                      <m:sSup>
                        <m:sSupPr>
                          <m:ctrlPr>
                            <a:rPr lang="it-IT" sz="3000" b="0" i="1" smtClean="0">
                              <a:solidFill>
                                <a:srgbClr val="FF0000"/>
                              </a:solidFill>
                              <a:latin typeface="Cambria Math" panose="02040503050406030204" pitchFamily="18" charset="0"/>
                              <a:ea typeface="Cambria Math"/>
                            </a:rPr>
                          </m:ctrlPr>
                        </m:sSupPr>
                        <m:e>
                          <m:r>
                            <a:rPr lang="it-IT" sz="3000" b="0" i="1" smtClean="0">
                              <a:solidFill>
                                <a:srgbClr val="FF0000"/>
                              </a:solidFill>
                              <a:latin typeface="Cambria Math"/>
                              <a:ea typeface="Cambria Math"/>
                            </a:rPr>
                            <m:t>𝐺𝑒𝑉</m:t>
                          </m:r>
                        </m:e>
                        <m:sup>
                          <m:r>
                            <a:rPr lang="it-IT" sz="3000" b="0" i="1" smtClean="0">
                              <a:solidFill>
                                <a:srgbClr val="FF0000"/>
                              </a:solidFill>
                              <a:latin typeface="Cambria Math"/>
                              <a:ea typeface="Cambria Math"/>
                            </a:rPr>
                            <m:t>−2</m:t>
                          </m:r>
                        </m:sup>
                      </m:sSup>
                    </m:oMath>
                  </a14:m>
                  <a:endParaRPr lang="it-IT" sz="3000" dirty="0">
                    <a:latin typeface="+mj-lt"/>
                  </a:endParaRPr>
                </a:p>
              </p:txBody>
            </p:sp>
          </mc:Choice>
          <mc:Fallback xmlns="">
            <p:sp>
              <p:nvSpPr>
                <p:cNvPr id="9" name="CasellaDiTesto 8"/>
                <p:cNvSpPr txBox="1">
                  <a:spLocks noRot="1" noChangeAspect="1" noMove="1" noResize="1" noEditPoints="1" noAdjustHandles="1" noChangeArrowheads="1" noChangeShapeType="1" noTextEdit="1"/>
                </p:cNvSpPr>
                <p:nvPr/>
              </p:nvSpPr>
              <p:spPr>
                <a:xfrm>
                  <a:off x="-1" y="3356992"/>
                  <a:ext cx="8892479" cy="2973763"/>
                </a:xfrm>
                <a:prstGeom prst="rect">
                  <a:avLst/>
                </a:prstGeom>
                <a:blipFill rotWithShape="1">
                  <a:blip r:embed="rId3"/>
                  <a:stretch>
                    <a:fillRect l="-1576" t="-2664" r="-1576" b="-2049"/>
                  </a:stretch>
                </a:blipFill>
              </p:spPr>
              <p:txBody>
                <a:bodyPr/>
                <a:lstStyle/>
                <a:p>
                  <a:r>
                    <a:rPr lang="it-IT">
                      <a:noFill/>
                    </a:rPr>
                    <a:t> </a:t>
                  </a:r>
                </a:p>
              </p:txBody>
            </p:sp>
          </mc:Fallback>
        </mc:AlternateContent>
        <p:pic>
          <p:nvPicPr>
            <p:cNvPr id="1027" name="Picture 3" descr="C:\Users\Administrator\Google Drive\Scuola Cardano\16_17 Pieve\Tonelli\Conferenza\decadimento beta neutrin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693605"/>
              <a:ext cx="3600399" cy="24471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olo 1"/>
          <p:cNvSpPr>
            <a:spLocks noGrp="1"/>
          </p:cNvSpPr>
          <p:nvPr>
            <p:ph type="title"/>
          </p:nvPr>
        </p:nvSpPr>
        <p:spPr/>
        <p:txBody>
          <a:bodyPr/>
          <a:lstStyle/>
          <a:p>
            <a:r>
              <a:rPr lang="it-IT" dirty="0"/>
              <a:t>Il </a:t>
            </a:r>
            <a:r>
              <a:rPr lang="it-IT" i="1" dirty="0"/>
              <a:t>neutrino</a:t>
            </a:r>
            <a:r>
              <a:rPr lang="it-IT" dirty="0"/>
              <a:t> di Pauli e la teoria di Fermi</a:t>
            </a:r>
          </a:p>
        </p:txBody>
      </p:sp>
      <p:sp>
        <p:nvSpPr>
          <p:cNvPr id="7" name="CasellaDiTesto 6"/>
          <p:cNvSpPr txBox="1"/>
          <p:nvPr/>
        </p:nvSpPr>
        <p:spPr>
          <a:xfrm>
            <a:off x="0" y="620688"/>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1930: Pauli ipotizza che nel decadimento </a:t>
            </a:r>
            <a:r>
              <a:rPr lang="it-IT" sz="3000" dirty="0">
                <a:latin typeface="Symbol" panose="05050102010706020507" pitchFamily="18" charset="2"/>
              </a:rPr>
              <a:t>b</a:t>
            </a:r>
            <a:r>
              <a:rPr lang="it-IT" sz="3000" dirty="0"/>
              <a:t> sia emessa anche un’altra </a:t>
            </a:r>
            <a:r>
              <a:rPr lang="it-IT" sz="3000" dirty="0">
                <a:solidFill>
                  <a:srgbClr val="FF0000"/>
                </a:solidFill>
              </a:rPr>
              <a:t>particella neutra molto leggera </a:t>
            </a:r>
            <a:r>
              <a:rPr lang="it-IT" sz="3000" dirty="0"/>
              <a:t>contenuta nel nucleo… il neutrone…</a:t>
            </a:r>
            <a:endParaRPr lang="it-IT" sz="3000" i="1" baseline="30000" dirty="0">
              <a:solidFill>
                <a:srgbClr val="FF0000"/>
              </a:solidFill>
              <a:latin typeface="Symbol" panose="05050102010706020507" pitchFamily="18" charset="2"/>
            </a:endParaRPr>
          </a:p>
        </p:txBody>
      </p:sp>
      <p:grpSp>
        <p:nvGrpSpPr>
          <p:cNvPr id="24" name="Gruppo 23"/>
          <p:cNvGrpSpPr/>
          <p:nvPr/>
        </p:nvGrpSpPr>
        <p:grpSpPr>
          <a:xfrm>
            <a:off x="0" y="1700808"/>
            <a:ext cx="8892480" cy="1728192"/>
            <a:chOff x="0" y="1568859"/>
            <a:chExt cx="8892480" cy="1728192"/>
          </a:xfrm>
        </p:grpSpPr>
        <p:sp>
          <p:nvSpPr>
            <p:cNvPr id="8" name="CasellaDiTesto 7"/>
            <p:cNvSpPr txBox="1"/>
            <p:nvPr/>
          </p:nvSpPr>
          <p:spPr>
            <a:xfrm>
              <a:off x="0" y="1819723"/>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1932: la scoperta del neutrone da parte di Chadwick esclude la possibilità che la particella di Pauli (e anche l’elettrone) provenga dal nucleo…</a:t>
              </a:r>
              <a:endParaRPr lang="it-IT" sz="3000" i="1" baseline="30000" dirty="0">
                <a:solidFill>
                  <a:srgbClr val="FF0000"/>
                </a:solidFill>
                <a:latin typeface="Symbol" panose="05050102010706020507" pitchFamily="18" charset="2"/>
              </a:endParaRPr>
            </a:p>
          </p:txBody>
        </p:sp>
        <p:cxnSp>
          <p:nvCxnSpPr>
            <p:cNvPr id="12" name="Connettore 1 11"/>
            <p:cNvCxnSpPr/>
            <p:nvPr/>
          </p:nvCxnSpPr>
          <p:spPr>
            <a:xfrm>
              <a:off x="3995936" y="1568859"/>
              <a:ext cx="1944216" cy="288032"/>
            </a:xfrm>
            <a:prstGeom prst="line">
              <a:avLst/>
            </a:prstGeom>
            <a:ln w="15875">
              <a:solidFill>
                <a:srgbClr val="FF0000"/>
              </a:solidFill>
            </a:ln>
          </p:spPr>
          <p:style>
            <a:lnRef idx="1">
              <a:schemeClr val="dk1"/>
            </a:lnRef>
            <a:fillRef idx="0">
              <a:schemeClr val="dk1"/>
            </a:fillRef>
            <a:effectRef idx="0">
              <a:schemeClr val="dk1"/>
            </a:effectRef>
            <a:fontRef idx="minor">
              <a:schemeClr val="tx1"/>
            </a:fontRef>
          </p:style>
        </p:cxnSp>
        <p:cxnSp>
          <p:nvCxnSpPr>
            <p:cNvPr id="17" name="Connettore 1 16"/>
            <p:cNvCxnSpPr/>
            <p:nvPr/>
          </p:nvCxnSpPr>
          <p:spPr>
            <a:xfrm flipH="1">
              <a:off x="3995936" y="1568859"/>
              <a:ext cx="1944216" cy="288032"/>
            </a:xfrm>
            <a:prstGeom prst="line">
              <a:avLst/>
            </a:prstGeom>
            <a:ln w="15875">
              <a:solidFill>
                <a:srgbClr val="FF0000"/>
              </a:solidFill>
            </a:ln>
          </p:spPr>
          <p:style>
            <a:lnRef idx="1">
              <a:schemeClr val="dk1"/>
            </a:lnRef>
            <a:fillRef idx="0">
              <a:schemeClr val="dk1"/>
            </a:fillRef>
            <a:effectRef idx="0">
              <a:schemeClr val="dk1"/>
            </a:effectRef>
            <a:fontRef idx="minor">
              <a:schemeClr val="tx1"/>
            </a:fontRef>
          </p:style>
        </p:cxnSp>
      </p:grpSp>
      <p:sp>
        <p:nvSpPr>
          <p:cNvPr id="6" name="Segnaposto data 5"/>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10" name="Segnaposto piè di pagina 9"/>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1" name="Segnaposto numero diapositiva 10"/>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39</a:t>
            </a:fld>
            <a:endParaRPr lang="it-IT" dirty="0"/>
          </a:p>
        </p:txBody>
      </p:sp>
    </p:spTree>
    <p:extLst>
      <p:ext uri="{BB962C8B-B14F-4D97-AF65-F5344CB8AC3E}">
        <p14:creationId xmlns:p14="http://schemas.microsoft.com/office/powerpoint/2010/main" val="33724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653" y="2981"/>
            <a:ext cx="8640960" cy="798478"/>
          </a:xfrm>
        </p:spPr>
        <p:txBody>
          <a:bodyPr>
            <a:normAutofit/>
          </a:bodyPr>
          <a:lstStyle/>
          <a:p>
            <a:r>
              <a:rPr lang="it-IT" dirty="0"/>
              <a:t>L’atomismo filosofico</a:t>
            </a:r>
          </a:p>
        </p:txBody>
      </p:sp>
      <p:sp>
        <p:nvSpPr>
          <p:cNvPr id="9" name="CasellaDiTesto 8"/>
          <p:cNvSpPr txBox="1"/>
          <p:nvPr/>
        </p:nvSpPr>
        <p:spPr>
          <a:xfrm>
            <a:off x="0" y="3632572"/>
            <a:ext cx="52920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cs typeface="Courier New"/>
              </a:rPr>
              <a:t>L’idea sopravvive attraverso il</a:t>
            </a:r>
          </a:p>
          <a:p>
            <a:pPr marL="266700" algn="just"/>
            <a:r>
              <a:rPr lang="it-IT" sz="3000" dirty="0">
                <a:cs typeface="Courier New"/>
              </a:rPr>
              <a:t>Medioevo nel pensiero di filosofi indiani e musulmani</a:t>
            </a:r>
          </a:p>
        </p:txBody>
      </p:sp>
      <p:sp>
        <p:nvSpPr>
          <p:cNvPr id="10" name="CasellaDiTesto 9"/>
          <p:cNvSpPr txBox="1"/>
          <p:nvPr/>
        </p:nvSpPr>
        <p:spPr>
          <a:xfrm>
            <a:off x="0" y="5077633"/>
            <a:ext cx="8883234"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Ritorna in Europa all’inizio dell’era moderna nel pensiero dei primi fisici (Newton, Boyle)</a:t>
            </a:r>
          </a:p>
        </p:txBody>
      </p:sp>
      <p:grpSp>
        <p:nvGrpSpPr>
          <p:cNvPr id="4" name="Gruppo 3"/>
          <p:cNvGrpSpPr/>
          <p:nvPr/>
        </p:nvGrpSpPr>
        <p:grpSpPr>
          <a:xfrm>
            <a:off x="0" y="1616348"/>
            <a:ext cx="8892480" cy="3179052"/>
            <a:chOff x="0" y="1556792"/>
            <a:chExt cx="8892480" cy="3179052"/>
          </a:xfrm>
        </p:grpSpPr>
        <p:sp>
          <p:nvSpPr>
            <p:cNvPr id="7" name="CasellaDiTesto 6"/>
            <p:cNvSpPr txBox="1"/>
            <p:nvPr/>
          </p:nvSpPr>
          <p:spPr>
            <a:xfrm>
              <a:off x="0" y="1556792"/>
              <a:ext cx="52920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cs typeface="Arial" panose="020B0604020202020204" pitchFamily="34" charset="0"/>
                </a:rPr>
                <a:t>Dal greco</a:t>
              </a:r>
            </a:p>
            <a:p>
              <a:pPr marL="273050"/>
              <a:r>
                <a:rPr lang="it-IT" sz="3000" dirty="0">
                  <a:solidFill>
                    <a:srgbClr val="FF0000"/>
                  </a:solidFill>
                  <a:latin typeface="Symbol" panose="05050102010706020507" pitchFamily="18" charset="2"/>
                  <a:cs typeface="Arial" panose="020B0604020202020204" pitchFamily="34" charset="0"/>
                </a:rPr>
                <a:t>atomo</a:t>
              </a:r>
              <a:r>
                <a:rPr lang="it-IT" sz="3000" dirty="0">
                  <a:solidFill>
                    <a:srgbClr val="FF0000"/>
                  </a:solidFill>
                  <a:latin typeface="Symbol" panose="05050102010706020507" pitchFamily="18" charset="2"/>
                  <a:cs typeface="Arial" panose="020B0604020202020204" pitchFamily="34" charset="0"/>
                  <a:sym typeface="Symbol" panose="05050102010706020507" pitchFamily="18" charset="2"/>
                </a:rPr>
                <a:t></a:t>
              </a:r>
              <a:r>
                <a:rPr lang="it-IT" sz="3000" dirty="0">
                  <a:solidFill>
                    <a:srgbClr val="FF0000"/>
                  </a:solidFill>
                  <a:cs typeface="Arial" panose="020B0604020202020204" pitchFamily="34" charset="0"/>
                </a:rPr>
                <a:t> = indivisibile</a:t>
              </a:r>
            </a:p>
          </p:txBody>
        </p:sp>
        <p:sp>
          <p:nvSpPr>
            <p:cNvPr id="8" name="CasellaDiTesto 7"/>
            <p:cNvSpPr txBox="1"/>
            <p:nvPr/>
          </p:nvSpPr>
          <p:spPr>
            <a:xfrm>
              <a:off x="0" y="2557353"/>
              <a:ext cx="52920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cs typeface="Courier New"/>
                </a:rPr>
                <a:t>400 a.C. circa: teoria atomica di </a:t>
              </a:r>
              <a:r>
                <a:rPr lang="it-IT" sz="3000" dirty="0">
                  <a:solidFill>
                    <a:srgbClr val="FF0000"/>
                  </a:solidFill>
                  <a:cs typeface="Courier New"/>
                </a:rPr>
                <a:t>Democrito</a:t>
              </a:r>
            </a:p>
          </p:txBody>
        </p:sp>
        <p:pic>
          <p:nvPicPr>
            <p:cNvPr id="1026" name="Picture 2" descr="C:\Users\Administrator\Google Drive\Scuola Cardano\16_17 Pieve\Tonelli\Conferenza\democrit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289324"/>
              <a:ext cx="3600400" cy="244652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asellaDiTesto 16"/>
          <p:cNvSpPr txBox="1"/>
          <p:nvPr/>
        </p:nvSpPr>
        <p:spPr>
          <a:xfrm>
            <a:off x="184135" y="1239466"/>
            <a:ext cx="8775730" cy="584775"/>
          </a:xfrm>
          <a:prstGeom prst="rect">
            <a:avLst/>
          </a:prstGeom>
          <a:noFill/>
        </p:spPr>
        <p:txBody>
          <a:bodyPr wrap="square" rtlCol="0">
            <a:spAutoFit/>
          </a:bodyPr>
          <a:lstStyle/>
          <a:p>
            <a:pPr algn="just"/>
            <a:r>
              <a:rPr lang="it-IT" sz="1600" i="1" dirty="0"/>
              <a:t>«Per convenzione, il dolce, l'amaro, il caldo, il freddo, il colore; secondo verità, gli </a:t>
            </a:r>
            <a:r>
              <a:rPr lang="it-IT" sz="1600" i="1" dirty="0">
                <a:solidFill>
                  <a:srgbClr val="FF0000"/>
                </a:solidFill>
              </a:rPr>
              <a:t>atomi</a:t>
            </a:r>
            <a:r>
              <a:rPr lang="it-IT" sz="1600" i="1" dirty="0"/>
              <a:t> ed il </a:t>
            </a:r>
            <a:r>
              <a:rPr lang="it-IT" sz="1600" i="1" dirty="0">
                <a:solidFill>
                  <a:srgbClr val="FF0000"/>
                </a:solidFill>
              </a:rPr>
              <a:t>vuoto</a:t>
            </a:r>
            <a:r>
              <a:rPr lang="it-IT" sz="1600" i="1" dirty="0"/>
              <a:t>.»</a:t>
            </a:r>
          </a:p>
          <a:p>
            <a:pPr algn="r"/>
            <a:r>
              <a:rPr lang="it-IT" sz="1600" i="1" dirty="0"/>
              <a:t>(Democrito, frammento 9)</a:t>
            </a:r>
            <a:endParaRPr lang="it-IT" sz="1600" i="1" dirty="0">
              <a:effectLst/>
            </a:endParaRPr>
          </a:p>
        </p:txBody>
      </p:sp>
      <p:sp>
        <p:nvSpPr>
          <p:cNvPr id="5" name="Segnaposto data 4"/>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6" name="Segnaposto piè di pagina 5"/>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1" name="Segnaposto numero diapositiva 10"/>
          <p:cNvSpPr>
            <a:spLocks noGrp="1"/>
          </p:cNvSpPr>
          <p:nvPr>
            <p:ph type="sldNum" sz="quarter" idx="12"/>
          </p:nvPr>
        </p:nvSpPr>
        <p:spPr>
          <a:xfrm>
            <a:off x="6012160" y="6192688"/>
            <a:ext cx="2880320" cy="548680"/>
          </a:xfrm>
        </p:spPr>
        <p:txBody>
          <a:bodyPr/>
          <a:lstStyle/>
          <a:p>
            <a:r>
              <a:rPr lang="it-IT" dirty="0"/>
              <a:t>La fisica delle particelle elementari</a:t>
            </a:r>
          </a:p>
          <a:p>
            <a:fld id="{E7A41E1B-4F70-4964-A407-84C68BE8251C}" type="slidenum">
              <a:rPr lang="it-IT" smtClean="0"/>
              <a:pPr/>
              <a:t>4</a:t>
            </a:fld>
            <a:endParaRPr lang="it-IT" dirty="0"/>
          </a:p>
        </p:txBody>
      </p:sp>
      <p:sp>
        <p:nvSpPr>
          <p:cNvPr id="3" name="CasellaDiTesto 2"/>
          <p:cNvSpPr txBox="1"/>
          <p:nvPr/>
        </p:nvSpPr>
        <p:spPr>
          <a:xfrm>
            <a:off x="3347864" y="580653"/>
            <a:ext cx="4464496" cy="646331"/>
          </a:xfrm>
          <a:prstGeom prst="rect">
            <a:avLst/>
          </a:prstGeom>
          <a:noFill/>
        </p:spPr>
        <p:txBody>
          <a:bodyPr wrap="square" rtlCol="0">
            <a:spAutoFit/>
          </a:bodyPr>
          <a:lstStyle/>
          <a:p>
            <a:r>
              <a:rPr lang="it-IT" sz="3600" i="1" dirty="0">
                <a:solidFill>
                  <a:srgbClr val="FF0000"/>
                </a:solidFill>
                <a:latin typeface="+mj-lt"/>
                <a:ea typeface="+mj-ea"/>
                <a:cs typeface="+mj-cs"/>
              </a:rPr>
              <a:t>DEMOCRITO</a:t>
            </a:r>
          </a:p>
        </p:txBody>
      </p:sp>
    </p:spTree>
    <p:extLst>
      <p:ext uri="{BB962C8B-B14F-4D97-AF65-F5344CB8AC3E}">
        <p14:creationId xmlns:p14="http://schemas.microsoft.com/office/powerpoint/2010/main" val="23116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885" y="156720"/>
            <a:ext cx="788595" cy="1114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ella 30"/>
          <p:cNvGraphicFramePr>
            <a:graphicFrameLocks noGrp="1"/>
          </p:cNvGraphicFramePr>
          <p:nvPr>
            <p:extLst>
              <p:ext uri="{D42A27DB-BD31-4B8C-83A1-F6EECF244321}">
                <p14:modId xmlns:p14="http://schemas.microsoft.com/office/powerpoint/2010/main" val="333137789"/>
              </p:ext>
            </p:extLst>
          </p:nvPr>
        </p:nvGraphicFramePr>
        <p:xfrm>
          <a:off x="251520" y="2492896"/>
          <a:ext cx="8640960" cy="2169798"/>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tblGrid>
              <a:tr h="424498">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9156">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2048">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2048">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2048">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itolo 1"/>
          <p:cNvSpPr>
            <a:spLocks noGrp="1"/>
          </p:cNvSpPr>
          <p:nvPr>
            <p:ph type="title"/>
          </p:nvPr>
        </p:nvSpPr>
        <p:spPr/>
        <p:txBody>
          <a:bodyPr/>
          <a:lstStyle/>
          <a:p>
            <a:r>
              <a:rPr lang="it-IT" dirty="0"/>
              <a:t>La teoria di </a:t>
            </a:r>
            <a:r>
              <a:rPr lang="it-IT" dirty="0" err="1"/>
              <a:t>Yukawa</a:t>
            </a:r>
            <a:endParaRPr lang="it-IT" dirty="0"/>
          </a:p>
        </p:txBody>
      </p:sp>
      <p:sp>
        <p:nvSpPr>
          <p:cNvPr id="6" name="CasellaDiTesto 5"/>
          <p:cNvSpPr txBox="1"/>
          <p:nvPr/>
        </p:nvSpPr>
        <p:spPr>
          <a:xfrm>
            <a:off x="0" y="548680"/>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1933-35: </a:t>
            </a:r>
            <a:r>
              <a:rPr lang="it-IT" sz="3000" dirty="0" err="1"/>
              <a:t>Yukawa</a:t>
            </a:r>
            <a:r>
              <a:rPr lang="it-IT" sz="3000" dirty="0"/>
              <a:t> sviluppa la I teoria della </a:t>
            </a:r>
            <a:r>
              <a:rPr lang="it-IT" sz="3000" i="1" dirty="0">
                <a:solidFill>
                  <a:srgbClr val="FF0000"/>
                </a:solidFill>
              </a:rPr>
              <a:t>forza nucleare forte</a:t>
            </a:r>
            <a:r>
              <a:rPr lang="it-IT" sz="3000" dirty="0"/>
              <a:t> per spiegare la stabilità del nucleo</a:t>
            </a:r>
            <a:endParaRPr lang="it-IT" sz="3000" i="1" baseline="30000" dirty="0">
              <a:solidFill>
                <a:srgbClr val="FF0000"/>
              </a:solidFill>
              <a:latin typeface="Symbol" panose="05050102010706020507" pitchFamily="18" charset="2"/>
            </a:endParaRPr>
          </a:p>
        </p:txBody>
      </p:sp>
      <p:grpSp>
        <p:nvGrpSpPr>
          <p:cNvPr id="4" name="Gruppo 3"/>
          <p:cNvGrpSpPr/>
          <p:nvPr/>
        </p:nvGrpSpPr>
        <p:grpSpPr>
          <a:xfrm>
            <a:off x="179512" y="2420888"/>
            <a:ext cx="5040560" cy="2304256"/>
            <a:chOff x="179512" y="1556792"/>
            <a:chExt cx="5040560" cy="2304256"/>
          </a:xfrm>
        </p:grpSpPr>
        <p:sp>
          <p:nvSpPr>
            <p:cNvPr id="7" name="CasellaDiTesto 6"/>
            <p:cNvSpPr txBox="1"/>
            <p:nvPr/>
          </p:nvSpPr>
          <p:spPr>
            <a:xfrm>
              <a:off x="2168948" y="1556792"/>
              <a:ext cx="2880320" cy="553998"/>
            </a:xfrm>
            <a:prstGeom prst="rect">
              <a:avLst/>
            </a:prstGeom>
            <a:noFill/>
          </p:spPr>
          <p:txBody>
            <a:bodyPr wrap="square" rtlCol="0">
              <a:spAutoFit/>
            </a:bodyPr>
            <a:lstStyle/>
            <a:p>
              <a:pPr algn="ctr"/>
              <a:r>
                <a:rPr lang="it-IT" sz="3000" dirty="0"/>
                <a:t>Elettromagnetica </a:t>
              </a:r>
            </a:p>
          </p:txBody>
        </p:sp>
        <mc:AlternateContent xmlns:mc="http://schemas.openxmlformats.org/markup-compatibility/2006" xmlns:a14="http://schemas.microsoft.com/office/drawing/2010/main">
          <mc:Choice Requires="a14">
            <p:sp>
              <p:nvSpPr>
                <p:cNvPr id="9" name="CasellaDiTesto 8"/>
                <p:cNvSpPr txBox="1"/>
                <p:nvPr/>
              </p:nvSpPr>
              <p:spPr>
                <a:xfrm>
                  <a:off x="1998144" y="2001078"/>
                  <a:ext cx="3221928" cy="553998"/>
                </a:xfrm>
                <a:prstGeom prst="rect">
                  <a:avLst/>
                </a:prstGeom>
                <a:noFill/>
              </p:spPr>
              <p:txBody>
                <a:bodyPr wrap="square" rtlCol="0">
                  <a:spAutoFit/>
                </a:bodyPr>
                <a:lstStyle/>
                <a:p>
                  <a:pPr algn="just"/>
                  <a14:m>
                    <m:oMathPara xmlns:m="http://schemas.openxmlformats.org/officeDocument/2006/math">
                      <m:oMathParaPr>
                        <m:jc m:val="center"/>
                      </m:oMathParaPr>
                      <m:oMath xmlns:m="http://schemas.openxmlformats.org/officeDocument/2006/math">
                        <m:sSub>
                          <m:sSubPr>
                            <m:ctrlPr>
                              <a:rPr lang="it-IT" sz="3000" i="1" smtClean="0">
                                <a:latin typeface="Cambria Math" panose="02040503050406030204" pitchFamily="18" charset="0"/>
                              </a:rPr>
                            </m:ctrlPr>
                          </m:sSubPr>
                          <m:e>
                            <m:r>
                              <a:rPr lang="it-IT" sz="3000" i="1">
                                <a:latin typeface="Cambria Math"/>
                              </a:rPr>
                              <m:t>𝑉</m:t>
                            </m:r>
                          </m:e>
                          <m:sub>
                            <m:r>
                              <a:rPr lang="it-IT" sz="3000" i="1" smtClean="0">
                                <a:latin typeface="Cambria Math"/>
                              </a:rPr>
                              <m:t>𝐶𝑜𝑢𝑙𝑜𝑚𝑏</m:t>
                            </m:r>
                          </m:sub>
                        </m:sSub>
                        <m:d>
                          <m:dPr>
                            <m:ctrlPr>
                              <a:rPr lang="it-IT" sz="3000" i="1">
                                <a:latin typeface="Cambria Math" panose="02040503050406030204" pitchFamily="18" charset="0"/>
                              </a:rPr>
                            </m:ctrlPr>
                          </m:dPr>
                          <m:e>
                            <m:r>
                              <a:rPr lang="it-IT" sz="3000" i="1">
                                <a:latin typeface="Cambria Math"/>
                              </a:rPr>
                              <m:t>𝑟</m:t>
                            </m:r>
                          </m:e>
                        </m:d>
                        <m:r>
                          <a:rPr lang="it-IT" sz="3000" i="1">
                            <a:latin typeface="Cambria Math"/>
                            <a:ea typeface="Cambria Math"/>
                          </a:rPr>
                          <m:t>∝</m:t>
                        </m:r>
                        <m:r>
                          <a:rPr lang="it-IT" sz="3000" b="0" i="1" smtClean="0">
                            <a:latin typeface="Cambria Math"/>
                            <a:ea typeface="Cambria Math"/>
                          </a:rPr>
                          <m:t>1/</m:t>
                        </m:r>
                        <m:r>
                          <a:rPr lang="it-IT" sz="3000" b="0" i="1" smtClean="0">
                            <a:latin typeface="Cambria Math"/>
                            <a:ea typeface="Cambria Math"/>
                          </a:rPr>
                          <m:t>𝑟</m:t>
                        </m:r>
                      </m:oMath>
                    </m:oMathPara>
                  </a14:m>
                  <a:endParaRPr lang="it-IT" sz="3000" i="1"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1998144" y="2001078"/>
                  <a:ext cx="3221928" cy="553998"/>
                </a:xfrm>
                <a:prstGeom prst="rect">
                  <a:avLst/>
                </a:prstGeom>
                <a:blipFill rotWithShape="1">
                  <a:blip r:embed="rId4"/>
                  <a:stretch>
                    <a:fillRect/>
                  </a:stretch>
                </a:blipFill>
              </p:spPr>
              <p:txBody>
                <a:bodyPr/>
                <a:lstStyle/>
                <a:p>
                  <a:r>
                    <a:rPr lang="it-IT">
                      <a:noFill/>
                    </a:rPr>
                    <a:t> </a:t>
                  </a:r>
                </a:p>
              </p:txBody>
            </p:sp>
          </mc:Fallback>
        </mc:AlternateContent>
        <p:sp>
          <p:nvSpPr>
            <p:cNvPr id="11" name="CasellaDiTesto 10"/>
            <p:cNvSpPr txBox="1"/>
            <p:nvPr/>
          </p:nvSpPr>
          <p:spPr>
            <a:xfrm>
              <a:off x="179512" y="1556792"/>
              <a:ext cx="1944216" cy="553998"/>
            </a:xfrm>
            <a:prstGeom prst="rect">
              <a:avLst/>
            </a:prstGeom>
            <a:noFill/>
          </p:spPr>
          <p:txBody>
            <a:bodyPr wrap="square" rtlCol="0">
              <a:spAutoFit/>
            </a:bodyPr>
            <a:lstStyle/>
            <a:p>
              <a:pPr algn="ctr"/>
              <a:r>
                <a:rPr lang="it-IT" sz="3000" dirty="0"/>
                <a:t>Interazione</a:t>
              </a:r>
            </a:p>
          </p:txBody>
        </p:sp>
        <p:sp>
          <p:nvSpPr>
            <p:cNvPr id="12" name="CasellaDiTesto 11"/>
            <p:cNvSpPr txBox="1"/>
            <p:nvPr/>
          </p:nvSpPr>
          <p:spPr>
            <a:xfrm>
              <a:off x="255150" y="1988840"/>
              <a:ext cx="1792940" cy="553998"/>
            </a:xfrm>
            <a:prstGeom prst="rect">
              <a:avLst/>
            </a:prstGeom>
            <a:noFill/>
          </p:spPr>
          <p:txBody>
            <a:bodyPr wrap="square" rtlCol="0">
              <a:spAutoFit/>
            </a:bodyPr>
            <a:lstStyle/>
            <a:p>
              <a:pPr algn="ctr"/>
              <a:r>
                <a:rPr lang="it-IT" sz="3000" dirty="0"/>
                <a:t>Potenziale</a:t>
              </a:r>
            </a:p>
          </p:txBody>
        </p:sp>
        <p:sp>
          <p:nvSpPr>
            <p:cNvPr id="13" name="CasellaDiTesto 12"/>
            <p:cNvSpPr txBox="1"/>
            <p:nvPr/>
          </p:nvSpPr>
          <p:spPr>
            <a:xfrm>
              <a:off x="575556" y="2420888"/>
              <a:ext cx="1152128" cy="553998"/>
            </a:xfrm>
            <a:prstGeom prst="rect">
              <a:avLst/>
            </a:prstGeom>
            <a:noFill/>
          </p:spPr>
          <p:txBody>
            <a:bodyPr wrap="square" rtlCol="0">
              <a:spAutoFit/>
            </a:bodyPr>
            <a:lstStyle/>
            <a:p>
              <a:pPr algn="ctr"/>
              <a:r>
                <a:rPr lang="it-IT" sz="3000" dirty="0" err="1"/>
                <a:t>Range</a:t>
              </a:r>
              <a:endParaRPr lang="it-IT" sz="3000" dirty="0"/>
            </a:p>
          </p:txBody>
        </p:sp>
        <mc:AlternateContent xmlns:mc="http://schemas.openxmlformats.org/markup-compatibility/2006" xmlns:a14="http://schemas.microsoft.com/office/drawing/2010/main">
          <mc:Choice Requires="a14">
            <p:sp>
              <p:nvSpPr>
                <p:cNvPr id="14" name="CasellaDiTesto 13"/>
                <p:cNvSpPr txBox="1"/>
                <p:nvPr/>
              </p:nvSpPr>
              <p:spPr>
                <a:xfrm>
                  <a:off x="3357080" y="2437996"/>
                  <a:ext cx="504056" cy="55399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it-IT" sz="3000" i="1" smtClean="0">
                            <a:latin typeface="Cambria Math"/>
                            <a:ea typeface="Cambria Math"/>
                          </a:rPr>
                          <m:t>∞</m:t>
                        </m:r>
                      </m:oMath>
                    </m:oMathPara>
                  </a14:m>
                  <a:endParaRPr lang="it-IT" sz="3000" i="1"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3357080" y="2437996"/>
                  <a:ext cx="504056" cy="553998"/>
                </a:xfrm>
                <a:prstGeom prst="rect">
                  <a:avLst/>
                </a:prstGeom>
                <a:blipFill rotWithShape="1">
                  <a:blip r:embed="rId5"/>
                  <a:stretch>
                    <a:fillRect/>
                  </a:stretch>
                </a:blipFill>
              </p:spPr>
              <p:txBody>
                <a:bodyPr/>
                <a:lstStyle/>
                <a:p>
                  <a:r>
                    <a:rPr lang="it-IT">
                      <a:noFill/>
                    </a:rPr>
                    <a:t> </a:t>
                  </a:r>
                </a:p>
              </p:txBody>
            </p:sp>
          </mc:Fallback>
        </mc:AlternateContent>
        <p:sp>
          <p:nvSpPr>
            <p:cNvPr id="16" name="CasellaDiTesto 15"/>
            <p:cNvSpPr txBox="1"/>
            <p:nvPr/>
          </p:nvSpPr>
          <p:spPr>
            <a:xfrm>
              <a:off x="233671" y="2857894"/>
              <a:ext cx="1835898" cy="553998"/>
            </a:xfrm>
            <a:prstGeom prst="rect">
              <a:avLst/>
            </a:prstGeom>
            <a:noFill/>
          </p:spPr>
          <p:txBody>
            <a:bodyPr wrap="square" rtlCol="0">
              <a:spAutoFit/>
            </a:bodyPr>
            <a:lstStyle/>
            <a:p>
              <a:pPr algn="ctr"/>
              <a:r>
                <a:rPr lang="it-IT" sz="3000" dirty="0"/>
                <a:t>Mediatore</a:t>
              </a:r>
            </a:p>
          </p:txBody>
        </p:sp>
        <p:sp>
          <p:nvSpPr>
            <p:cNvPr id="17" name="CasellaDiTesto 16"/>
            <p:cNvSpPr txBox="1"/>
            <p:nvPr/>
          </p:nvSpPr>
          <p:spPr>
            <a:xfrm>
              <a:off x="2952112" y="2875002"/>
              <a:ext cx="1313993" cy="553998"/>
            </a:xfrm>
            <a:prstGeom prst="rect">
              <a:avLst/>
            </a:prstGeom>
            <a:noFill/>
          </p:spPr>
          <p:txBody>
            <a:bodyPr wrap="square" rtlCol="0">
              <a:spAutoFit/>
            </a:bodyPr>
            <a:lstStyle/>
            <a:p>
              <a:pPr algn="ctr"/>
              <a:r>
                <a:rPr lang="it-IT" sz="3000" dirty="0"/>
                <a:t>Fotone</a:t>
              </a:r>
            </a:p>
          </p:txBody>
        </p:sp>
        <p:sp>
          <p:nvSpPr>
            <p:cNvPr id="19" name="CasellaDiTesto 18"/>
            <p:cNvSpPr txBox="1"/>
            <p:nvPr/>
          </p:nvSpPr>
          <p:spPr>
            <a:xfrm>
              <a:off x="539552" y="3289942"/>
              <a:ext cx="1224136" cy="553998"/>
            </a:xfrm>
            <a:prstGeom prst="rect">
              <a:avLst/>
            </a:prstGeom>
            <a:noFill/>
          </p:spPr>
          <p:txBody>
            <a:bodyPr wrap="square" rtlCol="0">
              <a:spAutoFit/>
            </a:bodyPr>
            <a:lstStyle/>
            <a:p>
              <a:pPr algn="ctr"/>
              <a:r>
                <a:rPr lang="it-IT" sz="3000" dirty="0"/>
                <a:t>Massa</a:t>
              </a:r>
            </a:p>
          </p:txBody>
        </p:sp>
        <mc:AlternateContent xmlns:mc="http://schemas.openxmlformats.org/markup-compatibility/2006" xmlns:a14="http://schemas.microsoft.com/office/drawing/2010/main">
          <mc:Choice Requires="a14">
            <p:sp>
              <p:nvSpPr>
                <p:cNvPr id="20" name="CasellaDiTesto 19"/>
                <p:cNvSpPr txBox="1"/>
                <p:nvPr/>
              </p:nvSpPr>
              <p:spPr>
                <a:xfrm>
                  <a:off x="3357080" y="3307050"/>
                  <a:ext cx="504056" cy="55399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it-IT" sz="3000" b="0" i="1" smtClean="0">
                            <a:latin typeface="Cambria Math"/>
                            <a:ea typeface="Cambria Math"/>
                          </a:rPr>
                          <m:t>0</m:t>
                        </m:r>
                      </m:oMath>
                    </m:oMathPara>
                  </a14:m>
                  <a:endParaRPr lang="it-IT" sz="3000" i="1"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3357080" y="3307050"/>
                  <a:ext cx="504056" cy="553998"/>
                </a:xfrm>
                <a:prstGeom prst="rect">
                  <a:avLst/>
                </a:prstGeom>
                <a:blipFill rotWithShape="1">
                  <a:blip r:embed="rId6"/>
                  <a:stretch>
                    <a:fillRect/>
                  </a:stretch>
                </a:blipFill>
              </p:spPr>
              <p:txBody>
                <a:bodyPr/>
                <a:lstStyle/>
                <a:p>
                  <a:r>
                    <a:rPr lang="it-IT">
                      <a:noFill/>
                    </a:rPr>
                    <a:t> </a:t>
                  </a:r>
                </a:p>
              </p:txBody>
            </p:sp>
          </mc:Fallback>
        </mc:AlternateContent>
      </p:grpSp>
      <p:grpSp>
        <p:nvGrpSpPr>
          <p:cNvPr id="3" name="Gruppo 2"/>
          <p:cNvGrpSpPr/>
          <p:nvPr/>
        </p:nvGrpSpPr>
        <p:grpSpPr>
          <a:xfrm>
            <a:off x="5004048" y="2420888"/>
            <a:ext cx="3960440" cy="2304256"/>
            <a:chOff x="5004048" y="1556792"/>
            <a:chExt cx="3960440" cy="2304256"/>
          </a:xfrm>
        </p:grpSpPr>
        <p:sp>
          <p:nvSpPr>
            <p:cNvPr id="8" name="CasellaDiTesto 7"/>
            <p:cNvSpPr txBox="1"/>
            <p:nvPr/>
          </p:nvSpPr>
          <p:spPr>
            <a:xfrm>
              <a:off x="5868144" y="1556792"/>
              <a:ext cx="2448272" cy="553998"/>
            </a:xfrm>
            <a:prstGeom prst="rect">
              <a:avLst/>
            </a:prstGeom>
            <a:noFill/>
          </p:spPr>
          <p:txBody>
            <a:bodyPr wrap="square" rtlCol="0">
              <a:spAutoFit/>
            </a:bodyPr>
            <a:lstStyle/>
            <a:p>
              <a:pPr algn="ctr"/>
              <a:r>
                <a:rPr lang="it-IT" sz="3000" dirty="0"/>
                <a:t>Nucleare forte </a:t>
              </a:r>
            </a:p>
          </p:txBody>
        </p:sp>
        <mc:AlternateContent xmlns:mc="http://schemas.openxmlformats.org/markup-compatibility/2006" xmlns:a14="http://schemas.microsoft.com/office/drawing/2010/main">
          <mc:Choice Requires="a14">
            <p:sp>
              <p:nvSpPr>
                <p:cNvPr id="10" name="CasellaDiTesto 9"/>
                <p:cNvSpPr txBox="1"/>
                <p:nvPr/>
              </p:nvSpPr>
              <p:spPr>
                <a:xfrm>
                  <a:off x="5004048" y="1988840"/>
                  <a:ext cx="3960440" cy="562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3000" i="1" smtClean="0">
                                <a:latin typeface="Cambria Math" panose="02040503050406030204" pitchFamily="18" charset="0"/>
                              </a:rPr>
                            </m:ctrlPr>
                          </m:sSubPr>
                          <m:e>
                            <m:r>
                              <a:rPr lang="it-IT" sz="3000" i="1">
                                <a:latin typeface="Cambria Math"/>
                              </a:rPr>
                              <m:t>𝑉</m:t>
                            </m:r>
                          </m:e>
                          <m:sub>
                            <m:r>
                              <a:rPr lang="it-IT" sz="3000" b="0" i="1" smtClean="0">
                                <a:latin typeface="Cambria Math"/>
                              </a:rPr>
                              <m:t>𝑌𝑢𝑘𝑎𝑤𝑎</m:t>
                            </m:r>
                          </m:sub>
                        </m:sSub>
                        <m:d>
                          <m:dPr>
                            <m:ctrlPr>
                              <a:rPr lang="it-IT" sz="3000" i="1">
                                <a:latin typeface="Cambria Math" panose="02040503050406030204" pitchFamily="18" charset="0"/>
                              </a:rPr>
                            </m:ctrlPr>
                          </m:dPr>
                          <m:e>
                            <m:r>
                              <a:rPr lang="it-IT" sz="3000" i="1">
                                <a:latin typeface="Cambria Math"/>
                              </a:rPr>
                              <m:t>𝑟</m:t>
                            </m:r>
                          </m:e>
                        </m:d>
                        <m:r>
                          <a:rPr lang="it-IT" sz="3000" i="1">
                            <a:latin typeface="Cambria Math"/>
                            <a:ea typeface="Cambria Math"/>
                          </a:rPr>
                          <m:t>∝</m:t>
                        </m:r>
                        <m:sSup>
                          <m:sSupPr>
                            <m:ctrlPr>
                              <a:rPr lang="it-IT" sz="3000" i="1">
                                <a:latin typeface="Cambria Math" panose="02040503050406030204" pitchFamily="18" charset="0"/>
                                <a:ea typeface="Cambria Math"/>
                              </a:rPr>
                            </m:ctrlPr>
                          </m:sSupPr>
                          <m:e>
                            <m:r>
                              <a:rPr lang="it-IT" sz="3000" i="1">
                                <a:latin typeface="Cambria Math"/>
                                <a:ea typeface="Cambria Math"/>
                              </a:rPr>
                              <m:t>𝑒</m:t>
                            </m:r>
                          </m:e>
                          <m:sup>
                            <m:r>
                              <a:rPr lang="it-IT" sz="3000" i="1">
                                <a:latin typeface="Cambria Math"/>
                                <a:ea typeface="Cambria Math"/>
                              </a:rPr>
                              <m:t>−</m:t>
                            </m:r>
                            <m:r>
                              <a:rPr lang="it-IT" sz="3000" i="1">
                                <a:latin typeface="Cambria Math"/>
                                <a:ea typeface="Cambria Math"/>
                              </a:rPr>
                              <m:t>𝑘𝑚𝑟</m:t>
                            </m:r>
                          </m:sup>
                        </m:sSup>
                        <m:r>
                          <a:rPr lang="it-IT" sz="3000" b="0" i="1" smtClean="0">
                            <a:latin typeface="Cambria Math"/>
                            <a:ea typeface="Cambria Math"/>
                          </a:rPr>
                          <m:t>/</m:t>
                        </m:r>
                        <m:r>
                          <a:rPr lang="it-IT" sz="3000" b="0" i="1" smtClean="0">
                            <a:latin typeface="Cambria Math"/>
                            <a:ea typeface="Cambria Math"/>
                          </a:rPr>
                          <m:t>𝑟</m:t>
                        </m:r>
                      </m:oMath>
                    </m:oMathPara>
                  </a14:m>
                  <a:endParaRPr lang="it-IT" sz="3000" i="1"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5004048" y="1988840"/>
                  <a:ext cx="3960440" cy="562205"/>
                </a:xfrm>
                <a:prstGeom prst="rect">
                  <a:avLst/>
                </a:prstGeom>
                <a:blipFill rotWithShape="1">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5688124" y="2437996"/>
                  <a:ext cx="2880320" cy="55399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it-IT" sz="3000" i="1" smtClean="0">
                                <a:latin typeface="Cambria Math" panose="02040503050406030204" pitchFamily="18" charset="0"/>
                                <a:ea typeface="Cambria Math"/>
                              </a:rPr>
                            </m:ctrlPr>
                          </m:sSubPr>
                          <m:e>
                            <m:r>
                              <a:rPr lang="it-IT" sz="3000" b="0" i="1" smtClean="0">
                                <a:latin typeface="Cambria Math"/>
                                <a:ea typeface="Cambria Math"/>
                              </a:rPr>
                              <m:t>𝑟</m:t>
                            </m:r>
                          </m:e>
                          <m:sub>
                            <m:r>
                              <a:rPr lang="it-IT" sz="3000" b="0" i="1" smtClean="0">
                                <a:latin typeface="Cambria Math"/>
                                <a:ea typeface="Cambria Math"/>
                              </a:rPr>
                              <m:t>𝑛</m:t>
                            </m:r>
                          </m:sub>
                        </m:sSub>
                        <m:r>
                          <a:rPr lang="it-IT" sz="3000" i="1" smtClean="0">
                            <a:latin typeface="Cambria Math"/>
                            <a:ea typeface="Cambria Math"/>
                          </a:rPr>
                          <m:t>~</m:t>
                        </m:r>
                        <m:r>
                          <a:rPr lang="it-IT" sz="3000" b="0" i="1" smtClean="0">
                            <a:latin typeface="Cambria Math"/>
                            <a:ea typeface="Cambria Math"/>
                          </a:rPr>
                          <m:t>1,3 </m:t>
                        </m:r>
                        <m:r>
                          <a:rPr lang="it-IT" sz="3000" b="0" i="1" smtClean="0">
                            <a:latin typeface="Cambria Math"/>
                            <a:ea typeface="Cambria Math"/>
                          </a:rPr>
                          <m:t>𝑓𝑚</m:t>
                        </m:r>
                      </m:oMath>
                    </m:oMathPara>
                  </a14:m>
                  <a:endParaRPr lang="it-IT" sz="3000" i="1"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5688124" y="2437996"/>
                  <a:ext cx="2880320" cy="553998"/>
                </a:xfrm>
                <a:prstGeom prst="rect">
                  <a:avLst/>
                </a:prstGeom>
                <a:blipFill rotWithShape="1">
                  <a:blip r:embed="rId8"/>
                  <a:stretch>
                    <a:fillRect/>
                  </a:stretch>
                </a:blipFill>
              </p:spPr>
              <p:txBody>
                <a:bodyPr/>
                <a:lstStyle/>
                <a:p>
                  <a:r>
                    <a:rPr lang="it-IT">
                      <a:noFill/>
                    </a:rPr>
                    <a:t> </a:t>
                  </a:r>
                </a:p>
              </p:txBody>
            </p:sp>
          </mc:Fallback>
        </mc:AlternateContent>
        <p:sp>
          <p:nvSpPr>
            <p:cNvPr id="18" name="CasellaDiTesto 17"/>
            <p:cNvSpPr txBox="1"/>
            <p:nvPr/>
          </p:nvSpPr>
          <p:spPr>
            <a:xfrm>
              <a:off x="6408281" y="2875002"/>
              <a:ext cx="1440007" cy="553998"/>
            </a:xfrm>
            <a:prstGeom prst="rect">
              <a:avLst/>
            </a:prstGeom>
            <a:noFill/>
          </p:spPr>
          <p:txBody>
            <a:bodyPr wrap="square" rtlCol="0">
              <a:spAutoFit/>
            </a:bodyPr>
            <a:lstStyle/>
            <a:p>
              <a:pPr algn="ctr"/>
              <a:r>
                <a:rPr lang="it-IT" sz="3000" dirty="0"/>
                <a:t>Mesone</a:t>
              </a:r>
            </a:p>
          </p:txBody>
        </p:sp>
        <mc:AlternateContent xmlns:mc="http://schemas.openxmlformats.org/markup-compatibility/2006" xmlns:a14="http://schemas.microsoft.com/office/drawing/2010/main">
          <mc:Choice Requires="a14">
            <p:sp>
              <p:nvSpPr>
                <p:cNvPr id="21" name="CasellaDiTesto 20"/>
                <p:cNvSpPr txBox="1"/>
                <p:nvPr/>
              </p:nvSpPr>
              <p:spPr>
                <a:xfrm>
                  <a:off x="5868144" y="3307050"/>
                  <a:ext cx="2520280" cy="55399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it-IT" sz="3000" i="1" smtClean="0">
                            <a:latin typeface="Cambria Math"/>
                            <a:ea typeface="Cambria Math"/>
                          </a:rPr>
                          <m:t>~</m:t>
                        </m:r>
                        <m:r>
                          <a:rPr lang="it-IT" sz="3000" b="0" i="1" smtClean="0">
                            <a:latin typeface="Cambria Math"/>
                            <a:ea typeface="Cambria Math"/>
                          </a:rPr>
                          <m:t>150 </m:t>
                        </m:r>
                        <m:r>
                          <a:rPr lang="it-IT" sz="3000" b="0" i="1" smtClean="0">
                            <a:latin typeface="Cambria Math"/>
                            <a:ea typeface="Cambria Math"/>
                          </a:rPr>
                          <m:t>𝑀𝑒𝑉</m:t>
                        </m:r>
                        <m:r>
                          <a:rPr lang="it-IT" sz="3000" b="0" i="1" smtClean="0">
                            <a:latin typeface="Cambria Math"/>
                            <a:ea typeface="Cambria Math"/>
                          </a:rPr>
                          <m:t>/</m:t>
                        </m:r>
                        <m:sSup>
                          <m:sSupPr>
                            <m:ctrlPr>
                              <a:rPr lang="it-IT" sz="3000" b="0" i="1" smtClean="0">
                                <a:latin typeface="Cambria Math" panose="02040503050406030204" pitchFamily="18" charset="0"/>
                                <a:ea typeface="Cambria Math"/>
                              </a:rPr>
                            </m:ctrlPr>
                          </m:sSupPr>
                          <m:e>
                            <m:r>
                              <a:rPr lang="it-IT" sz="3000" b="0" i="1" smtClean="0">
                                <a:latin typeface="Cambria Math"/>
                                <a:ea typeface="Cambria Math"/>
                              </a:rPr>
                              <m:t>𝑐</m:t>
                            </m:r>
                          </m:e>
                          <m:sup>
                            <m:r>
                              <a:rPr lang="it-IT" sz="3000" b="0" i="1" smtClean="0">
                                <a:latin typeface="Cambria Math"/>
                                <a:ea typeface="Cambria Math"/>
                              </a:rPr>
                              <m:t>2</m:t>
                            </m:r>
                          </m:sup>
                        </m:sSup>
                      </m:oMath>
                    </m:oMathPara>
                  </a14:m>
                  <a:endParaRPr lang="it-IT" sz="3000" i="1" dirty="0"/>
                </a:p>
              </p:txBody>
            </p:sp>
          </mc:Choice>
          <mc:Fallback xmlns="">
            <p:sp>
              <p:nvSpPr>
                <p:cNvPr id="21" name="CasellaDiTesto 20"/>
                <p:cNvSpPr txBox="1">
                  <a:spLocks noRot="1" noChangeAspect="1" noMove="1" noResize="1" noEditPoints="1" noAdjustHandles="1" noChangeArrowheads="1" noChangeShapeType="1" noTextEdit="1"/>
                </p:cNvSpPr>
                <p:nvPr/>
              </p:nvSpPr>
              <p:spPr>
                <a:xfrm>
                  <a:off x="5868144" y="3307050"/>
                  <a:ext cx="2520280" cy="553998"/>
                </a:xfrm>
                <a:prstGeom prst="rect">
                  <a:avLst/>
                </a:prstGeom>
                <a:blipFill rotWithShape="1">
                  <a:blip r:embed="rId9"/>
                  <a:stretch>
                    <a:fillRect/>
                  </a:stretch>
                </a:blipFill>
              </p:spPr>
              <p:txBody>
                <a:bodyPr/>
                <a:lstStyle/>
                <a:p>
                  <a:r>
                    <a:rPr lang="it-IT">
                      <a:noFill/>
                    </a:rPr>
                    <a:t> </a:t>
                  </a:r>
                </a:p>
              </p:txBody>
            </p:sp>
          </mc:Fallback>
        </mc:AlternateContent>
      </p:grpSp>
      <p:grpSp>
        <p:nvGrpSpPr>
          <p:cNvPr id="35" name="Gruppo 34"/>
          <p:cNvGrpSpPr/>
          <p:nvPr/>
        </p:nvGrpSpPr>
        <p:grpSpPr>
          <a:xfrm>
            <a:off x="251520" y="4747210"/>
            <a:ext cx="4392488" cy="1418094"/>
            <a:chOff x="251520" y="4581128"/>
            <a:chExt cx="4392488" cy="1418094"/>
          </a:xfrm>
        </p:grpSpPr>
        <mc:AlternateContent xmlns:mc="http://schemas.openxmlformats.org/markup-compatibility/2006" xmlns:a14="http://schemas.microsoft.com/office/drawing/2010/main">
          <mc:Choice Requires="a14">
            <p:sp>
              <p:nvSpPr>
                <p:cNvPr id="27" name="CasellaDiTesto 26"/>
                <p:cNvSpPr txBox="1"/>
                <p:nvPr/>
              </p:nvSpPr>
              <p:spPr>
                <a:xfrm>
                  <a:off x="251521" y="5013176"/>
                  <a:ext cx="4248471" cy="553998"/>
                </a:xfrm>
                <a:prstGeom prst="rect">
                  <a:avLst/>
                </a:prstGeom>
                <a:noFill/>
              </p:spPr>
              <p:txBody>
                <a:bodyPr wrap="square" rtlCol="0">
                  <a:spAutoFit/>
                </a:bodyPr>
                <a:lstStyle/>
                <a:p>
                  <a14:m>
                    <m:oMath xmlns:m="http://schemas.openxmlformats.org/officeDocument/2006/math">
                      <m:r>
                        <m:rPr>
                          <m:sty m:val="p"/>
                        </m:rPr>
                        <a:rPr lang="el-GR" sz="3000" i="1" smtClean="0">
                          <a:latin typeface="Cambria Math"/>
                          <a:ea typeface="Cambria Math"/>
                        </a:rPr>
                        <m:t>Δ</m:t>
                      </m:r>
                      <m:r>
                        <a:rPr lang="it-IT" sz="3000" b="0" i="1" smtClean="0">
                          <a:latin typeface="Cambria Math"/>
                          <a:ea typeface="Cambria Math"/>
                        </a:rPr>
                        <m:t>𝐸</m:t>
                      </m:r>
                      <m:r>
                        <m:rPr>
                          <m:sty m:val="p"/>
                        </m:rPr>
                        <a:rPr lang="el-GR" sz="3000" b="0" i="1" smtClean="0">
                          <a:latin typeface="Cambria Math"/>
                          <a:ea typeface="Cambria Math"/>
                        </a:rPr>
                        <m:t>Δ</m:t>
                      </m:r>
                      <m:r>
                        <a:rPr lang="it-IT" sz="3000" b="0" i="1" smtClean="0">
                          <a:latin typeface="Cambria Math"/>
                          <a:ea typeface="Cambria Math"/>
                        </a:rPr>
                        <m:t>𝑡</m:t>
                      </m:r>
                      <m:r>
                        <a:rPr lang="it-IT" sz="3000" b="0" i="1" smtClean="0">
                          <a:latin typeface="Cambria Math"/>
                          <a:ea typeface="Cambria Math"/>
                        </a:rPr>
                        <m:t>≃ℏ⟶</m:t>
                      </m:r>
                      <m:r>
                        <m:rPr>
                          <m:sty m:val="p"/>
                        </m:rPr>
                        <a:rPr lang="el-GR" sz="3000" i="1">
                          <a:latin typeface="Cambria Math"/>
                          <a:ea typeface="Cambria Math"/>
                        </a:rPr>
                        <m:t>Δ</m:t>
                      </m:r>
                      <m:r>
                        <a:rPr lang="it-IT" sz="3000" i="1">
                          <a:latin typeface="Cambria Math"/>
                          <a:ea typeface="Cambria Math"/>
                        </a:rPr>
                        <m:t>𝐸</m:t>
                      </m:r>
                      <m:r>
                        <a:rPr lang="it-IT" sz="3000" i="1">
                          <a:latin typeface="Cambria Math"/>
                          <a:ea typeface="Cambria Math"/>
                        </a:rPr>
                        <m:t>≃ℏ</m:t>
                      </m:r>
                    </m:oMath>
                  </a14:m>
                  <a:r>
                    <a:rPr lang="it-IT" sz="3000" i="1" dirty="0"/>
                    <a:t>/</a:t>
                  </a:r>
                  <a:r>
                    <a:rPr lang="el-GR" sz="3000" dirty="0">
                      <a:ea typeface="Cambria Math"/>
                    </a:rPr>
                    <a:t> </a:t>
                  </a:r>
                  <a14:m>
                    <m:oMath xmlns:m="http://schemas.openxmlformats.org/officeDocument/2006/math">
                      <m:r>
                        <m:rPr>
                          <m:sty m:val="p"/>
                        </m:rPr>
                        <a:rPr lang="el-GR" sz="3000" i="1">
                          <a:latin typeface="Cambria Math"/>
                          <a:ea typeface="Cambria Math"/>
                        </a:rPr>
                        <m:t>Δ</m:t>
                      </m:r>
                      <m:r>
                        <a:rPr lang="it-IT" sz="3000" i="1">
                          <a:latin typeface="Cambria Math"/>
                          <a:ea typeface="Cambria Math"/>
                        </a:rPr>
                        <m:t>𝑡</m:t>
                      </m:r>
                    </m:oMath>
                  </a14:m>
                  <a:endParaRPr lang="it-IT" sz="3000" i="1" dirty="0"/>
                </a:p>
              </p:txBody>
            </p:sp>
          </mc:Choice>
          <mc:Fallback xmlns="">
            <p:sp>
              <p:nvSpPr>
                <p:cNvPr id="27" name="CasellaDiTesto 26"/>
                <p:cNvSpPr txBox="1">
                  <a:spLocks noRot="1" noChangeAspect="1" noMove="1" noResize="1" noEditPoints="1" noAdjustHandles="1" noChangeArrowheads="1" noChangeShapeType="1" noTextEdit="1"/>
                </p:cNvSpPr>
                <p:nvPr/>
              </p:nvSpPr>
              <p:spPr>
                <a:xfrm>
                  <a:off x="251521" y="5013176"/>
                  <a:ext cx="4248471" cy="553998"/>
                </a:xfrm>
                <a:prstGeom prst="rect">
                  <a:avLst/>
                </a:prstGeom>
                <a:blipFill rotWithShape="1">
                  <a:blip r:embed="rId10"/>
                  <a:stretch>
                    <a:fillRect t="-13187" b="-3406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p:cNvSpPr txBox="1"/>
                <p:nvPr/>
              </p:nvSpPr>
              <p:spPr>
                <a:xfrm>
                  <a:off x="251521" y="5445224"/>
                  <a:ext cx="3816423" cy="55399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it-IT" sz="3000" i="1" smtClean="0">
                                <a:latin typeface="Cambria Math" panose="02040503050406030204" pitchFamily="18" charset="0"/>
                                <a:ea typeface="Cambria Math"/>
                              </a:rPr>
                            </m:ctrlPr>
                          </m:sSubPr>
                          <m:e>
                            <m:r>
                              <a:rPr lang="it-IT" sz="3000" i="1">
                                <a:latin typeface="Cambria Math"/>
                                <a:ea typeface="Cambria Math"/>
                              </a:rPr>
                              <m:t>𝑟</m:t>
                            </m:r>
                          </m:e>
                          <m:sub>
                            <m:r>
                              <a:rPr lang="it-IT" sz="3000" i="1">
                                <a:latin typeface="Cambria Math"/>
                                <a:ea typeface="Cambria Math"/>
                              </a:rPr>
                              <m:t>𝑛</m:t>
                            </m:r>
                          </m:sub>
                        </m:sSub>
                        <m:r>
                          <a:rPr lang="it-IT" sz="3000" i="1">
                            <a:latin typeface="Cambria Math"/>
                            <a:ea typeface="Cambria Math"/>
                          </a:rPr>
                          <m:t>≃</m:t>
                        </m:r>
                        <m:r>
                          <a:rPr lang="it-IT" sz="3000" b="0" i="1" smtClean="0">
                            <a:latin typeface="Cambria Math"/>
                            <a:ea typeface="Cambria Math"/>
                          </a:rPr>
                          <m:t>𝑐</m:t>
                        </m:r>
                        <m:r>
                          <m:rPr>
                            <m:sty m:val="p"/>
                          </m:rPr>
                          <a:rPr lang="el-GR" sz="3000" b="0" i="1" smtClean="0">
                            <a:latin typeface="Cambria Math"/>
                            <a:ea typeface="Cambria Math"/>
                          </a:rPr>
                          <m:t>Δ</m:t>
                        </m:r>
                        <m:r>
                          <a:rPr lang="it-IT" sz="3000" b="0" i="1" smtClean="0">
                            <a:latin typeface="Cambria Math"/>
                            <a:ea typeface="Cambria Math"/>
                          </a:rPr>
                          <m:t>𝑡</m:t>
                        </m:r>
                        <m:r>
                          <a:rPr lang="it-IT" sz="3000" b="0" i="1" smtClean="0">
                            <a:latin typeface="Cambria Math"/>
                            <a:ea typeface="Cambria Math"/>
                          </a:rPr>
                          <m:t>⟶</m:t>
                        </m:r>
                        <m:r>
                          <m:rPr>
                            <m:sty m:val="p"/>
                          </m:rPr>
                          <a:rPr lang="el-GR" sz="3000" i="1">
                            <a:latin typeface="Cambria Math"/>
                            <a:ea typeface="Cambria Math"/>
                          </a:rPr>
                          <m:t>Δ</m:t>
                        </m:r>
                        <m:r>
                          <a:rPr lang="it-IT" sz="3000" i="1">
                            <a:latin typeface="Cambria Math"/>
                            <a:ea typeface="Cambria Math"/>
                          </a:rPr>
                          <m:t>𝑡</m:t>
                        </m:r>
                        <m:r>
                          <a:rPr lang="it-IT" sz="3000" i="1">
                            <a:latin typeface="Cambria Math"/>
                            <a:ea typeface="Cambria Math"/>
                          </a:rPr>
                          <m:t>≃</m:t>
                        </m:r>
                        <m:sSub>
                          <m:sSubPr>
                            <m:ctrlPr>
                              <a:rPr lang="it-IT" sz="3000" i="1">
                                <a:latin typeface="Cambria Math" panose="02040503050406030204" pitchFamily="18" charset="0"/>
                                <a:ea typeface="Cambria Math"/>
                              </a:rPr>
                            </m:ctrlPr>
                          </m:sSubPr>
                          <m:e>
                            <m:r>
                              <a:rPr lang="it-IT" sz="3000" i="1">
                                <a:latin typeface="Cambria Math"/>
                                <a:ea typeface="Cambria Math"/>
                              </a:rPr>
                              <m:t>𝑟</m:t>
                            </m:r>
                          </m:e>
                          <m:sub>
                            <m:r>
                              <a:rPr lang="it-IT" sz="3000" i="1">
                                <a:latin typeface="Cambria Math"/>
                                <a:ea typeface="Cambria Math"/>
                              </a:rPr>
                              <m:t>𝑛</m:t>
                            </m:r>
                          </m:sub>
                        </m:sSub>
                        <m:r>
                          <a:rPr lang="it-IT" sz="3000" b="0" i="1" smtClean="0">
                            <a:latin typeface="Cambria Math"/>
                            <a:ea typeface="Cambria Math"/>
                          </a:rPr>
                          <m:t>/</m:t>
                        </m:r>
                        <m:r>
                          <a:rPr lang="it-IT" sz="3000" b="0" i="1" smtClean="0">
                            <a:latin typeface="Cambria Math"/>
                            <a:ea typeface="Cambria Math"/>
                          </a:rPr>
                          <m:t>𝑐</m:t>
                        </m:r>
                      </m:oMath>
                    </m:oMathPara>
                  </a14:m>
                  <a:endParaRPr lang="it-IT" sz="3000" i="1" dirty="0"/>
                </a:p>
              </p:txBody>
            </p:sp>
          </mc:Choice>
          <mc:Fallback xmlns="">
            <p:sp>
              <p:nvSpPr>
                <p:cNvPr id="28" name="CasellaDiTesto 27"/>
                <p:cNvSpPr txBox="1">
                  <a:spLocks noRot="1" noChangeAspect="1" noMove="1" noResize="1" noEditPoints="1" noAdjustHandles="1" noChangeArrowheads="1" noChangeShapeType="1" noTextEdit="1"/>
                </p:cNvSpPr>
                <p:nvPr/>
              </p:nvSpPr>
              <p:spPr>
                <a:xfrm>
                  <a:off x="251521" y="5445224"/>
                  <a:ext cx="3816423" cy="553998"/>
                </a:xfrm>
                <a:prstGeom prst="rect">
                  <a:avLst/>
                </a:prstGeom>
                <a:blipFill rotWithShape="1">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CasellaDiTesto 29"/>
                <p:cNvSpPr txBox="1"/>
                <p:nvPr/>
              </p:nvSpPr>
              <p:spPr>
                <a:xfrm>
                  <a:off x="251520" y="4581128"/>
                  <a:ext cx="4392488" cy="553998"/>
                </a:xfrm>
                <a:prstGeom prst="rect">
                  <a:avLst/>
                </a:prstGeom>
                <a:noFill/>
              </p:spPr>
              <p:txBody>
                <a:bodyPr wrap="square" rtlCol="0">
                  <a:spAutoFit/>
                </a:bodyPr>
                <a:lstStyle/>
                <a:p>
                  <a14:m>
                    <m:oMath xmlns:m="http://schemas.openxmlformats.org/officeDocument/2006/math">
                      <m:r>
                        <m:rPr>
                          <m:sty m:val="p"/>
                        </m:rPr>
                        <a:rPr lang="el-GR" sz="3000" i="1" smtClean="0">
                          <a:latin typeface="Cambria Math"/>
                          <a:ea typeface="Cambria Math"/>
                        </a:rPr>
                        <m:t>Δ</m:t>
                      </m:r>
                      <m:r>
                        <a:rPr lang="it-IT" sz="3000" b="0" i="1" smtClean="0">
                          <a:latin typeface="Cambria Math"/>
                          <a:ea typeface="Cambria Math"/>
                        </a:rPr>
                        <m:t>𝐸</m:t>
                      </m:r>
                      <m:r>
                        <a:rPr lang="it-IT" sz="3000" b="0" i="1" smtClean="0">
                          <a:latin typeface="Cambria Math"/>
                          <a:ea typeface="Cambria Math"/>
                        </a:rPr>
                        <m:t>≃</m:t>
                      </m:r>
                      <m:r>
                        <a:rPr lang="it-IT" sz="3000" b="0" i="1" smtClean="0">
                          <a:latin typeface="Cambria Math"/>
                          <a:ea typeface="Cambria Math"/>
                        </a:rPr>
                        <m:t>𝑚</m:t>
                      </m:r>
                      <m:sSup>
                        <m:sSupPr>
                          <m:ctrlPr>
                            <a:rPr lang="it-IT" sz="3000" b="0" i="1" smtClean="0">
                              <a:latin typeface="Cambria Math" panose="02040503050406030204" pitchFamily="18" charset="0"/>
                              <a:ea typeface="Cambria Math"/>
                            </a:rPr>
                          </m:ctrlPr>
                        </m:sSupPr>
                        <m:e>
                          <m:r>
                            <a:rPr lang="it-IT" sz="3000" b="0" i="1" smtClean="0">
                              <a:latin typeface="Cambria Math"/>
                              <a:ea typeface="Cambria Math"/>
                            </a:rPr>
                            <m:t>𝑐</m:t>
                          </m:r>
                        </m:e>
                        <m:sup>
                          <m:r>
                            <a:rPr lang="it-IT" sz="3000" b="0" i="1" smtClean="0">
                              <a:latin typeface="Cambria Math"/>
                              <a:ea typeface="Cambria Math"/>
                            </a:rPr>
                            <m:t>2</m:t>
                          </m:r>
                        </m:sup>
                      </m:sSup>
                      <m:r>
                        <a:rPr lang="it-IT" sz="3000" b="0" i="1" smtClean="0">
                          <a:latin typeface="Cambria Math"/>
                          <a:ea typeface="Cambria Math"/>
                        </a:rPr>
                        <m:t>⟶</m:t>
                      </m:r>
                      <m:r>
                        <a:rPr lang="it-IT" sz="3000" b="0" i="1" smtClean="0">
                          <a:latin typeface="Cambria Math"/>
                          <a:ea typeface="Cambria Math"/>
                        </a:rPr>
                        <m:t>𝑚</m:t>
                      </m:r>
                      <m:r>
                        <a:rPr lang="it-IT" sz="3000" i="1">
                          <a:latin typeface="Cambria Math"/>
                          <a:ea typeface="Cambria Math"/>
                        </a:rPr>
                        <m:t>≃</m:t>
                      </m:r>
                      <m:r>
                        <m:rPr>
                          <m:sty m:val="p"/>
                        </m:rPr>
                        <a:rPr lang="el-GR" sz="3000" i="1">
                          <a:latin typeface="Cambria Math"/>
                          <a:ea typeface="Cambria Math"/>
                        </a:rPr>
                        <m:t>Δ</m:t>
                      </m:r>
                      <m:r>
                        <a:rPr lang="it-IT" sz="3000" i="1">
                          <a:latin typeface="Cambria Math"/>
                          <a:ea typeface="Cambria Math"/>
                        </a:rPr>
                        <m:t>𝐸</m:t>
                      </m:r>
                      <m:r>
                        <a:rPr lang="it-IT" sz="3000" b="0" i="1" smtClean="0">
                          <a:latin typeface="Cambria Math"/>
                          <a:ea typeface="Cambria Math"/>
                        </a:rPr>
                        <m:t>/</m:t>
                      </m:r>
                      <m:sSup>
                        <m:sSupPr>
                          <m:ctrlPr>
                            <a:rPr lang="it-IT" sz="3000" b="0" i="1" smtClean="0">
                              <a:latin typeface="Cambria Math" panose="02040503050406030204" pitchFamily="18" charset="0"/>
                              <a:ea typeface="Cambria Math"/>
                            </a:rPr>
                          </m:ctrlPr>
                        </m:sSupPr>
                        <m:e>
                          <m:r>
                            <a:rPr lang="it-IT" sz="3000" b="0" i="1" smtClean="0">
                              <a:latin typeface="Cambria Math"/>
                              <a:ea typeface="Cambria Math"/>
                            </a:rPr>
                            <m:t>𝑐</m:t>
                          </m:r>
                        </m:e>
                        <m:sup>
                          <m:r>
                            <a:rPr lang="it-IT" sz="3000" b="0" i="1" smtClean="0">
                              <a:latin typeface="Cambria Math"/>
                              <a:ea typeface="Cambria Math"/>
                            </a:rPr>
                            <m:t>2</m:t>
                          </m:r>
                        </m:sup>
                      </m:sSup>
                    </m:oMath>
                  </a14:m>
                  <a:r>
                    <a:rPr lang="it-IT" sz="3000" i="1" dirty="0"/>
                    <a:t> </a:t>
                  </a:r>
                </a:p>
              </p:txBody>
            </p:sp>
          </mc:Choice>
          <mc:Fallback xmlns="">
            <p:sp>
              <p:nvSpPr>
                <p:cNvPr id="30" name="CasellaDiTesto 29"/>
                <p:cNvSpPr txBox="1">
                  <a:spLocks noRot="1" noChangeAspect="1" noMove="1" noResize="1" noEditPoints="1" noAdjustHandles="1" noChangeArrowheads="1" noChangeShapeType="1" noTextEdit="1"/>
                </p:cNvSpPr>
                <p:nvPr/>
              </p:nvSpPr>
              <p:spPr>
                <a:xfrm>
                  <a:off x="251520" y="4581128"/>
                  <a:ext cx="4392488" cy="553998"/>
                </a:xfrm>
                <a:prstGeom prst="rect">
                  <a:avLst/>
                </a:prstGeom>
                <a:blipFill rotWithShape="1">
                  <a:blip r:embed="rId12"/>
                  <a:stretch>
                    <a:fillRect/>
                  </a:stretch>
                </a:blipFill>
              </p:spPr>
              <p:txBody>
                <a:bodyPr/>
                <a:lstStyle/>
                <a:p>
                  <a:r>
                    <a:rPr lang="it-IT">
                      <a:noFill/>
                    </a:rPr>
                    <a:t> </a:t>
                  </a:r>
                </a:p>
              </p:txBody>
            </p:sp>
          </mc:Fallback>
        </mc:AlternateContent>
      </p:grpSp>
      <p:grpSp>
        <p:nvGrpSpPr>
          <p:cNvPr id="37" name="Gruppo 36"/>
          <p:cNvGrpSpPr/>
          <p:nvPr/>
        </p:nvGrpSpPr>
        <p:grpSpPr>
          <a:xfrm>
            <a:off x="4551643" y="4869160"/>
            <a:ext cx="4412845" cy="1152128"/>
            <a:chOff x="4551643" y="4703078"/>
            <a:chExt cx="4412845" cy="1152128"/>
          </a:xfrm>
        </p:grpSpPr>
        <mc:AlternateContent xmlns:mc="http://schemas.openxmlformats.org/markup-compatibility/2006" xmlns:a14="http://schemas.microsoft.com/office/drawing/2010/main">
          <mc:Choice Requires="a14">
            <p:sp>
              <p:nvSpPr>
                <p:cNvPr id="29" name="CasellaDiTesto 28"/>
                <p:cNvSpPr txBox="1"/>
                <p:nvPr/>
              </p:nvSpPr>
              <p:spPr>
                <a:xfrm>
                  <a:off x="4716017" y="4736373"/>
                  <a:ext cx="4248471" cy="104682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it-IT" sz="3000" b="0" i="1" smtClean="0">
                            <a:latin typeface="Cambria Math"/>
                            <a:ea typeface="Cambria Math"/>
                          </a:rPr>
                          <m:t>𝑚</m:t>
                        </m:r>
                        <m:r>
                          <a:rPr lang="it-IT" sz="3000" i="1">
                            <a:latin typeface="Cambria Math"/>
                            <a:ea typeface="Cambria Math"/>
                          </a:rPr>
                          <m:t>≃</m:t>
                        </m:r>
                        <m:f>
                          <m:fPr>
                            <m:ctrlPr>
                              <a:rPr lang="it-IT" sz="3000" i="1" smtClean="0">
                                <a:latin typeface="Cambria Math" panose="02040503050406030204" pitchFamily="18" charset="0"/>
                                <a:ea typeface="Cambria Math"/>
                              </a:rPr>
                            </m:ctrlPr>
                          </m:fPr>
                          <m:num>
                            <m:r>
                              <a:rPr lang="it-IT" sz="3000" b="0" i="1" smtClean="0">
                                <a:latin typeface="Cambria Math"/>
                                <a:ea typeface="Cambria Math"/>
                              </a:rPr>
                              <m:t>1</m:t>
                            </m:r>
                          </m:num>
                          <m:den>
                            <m:sSup>
                              <m:sSupPr>
                                <m:ctrlPr>
                                  <a:rPr lang="it-IT" sz="3000" b="0" i="1" smtClean="0">
                                    <a:latin typeface="Cambria Math" panose="02040503050406030204" pitchFamily="18" charset="0"/>
                                    <a:ea typeface="Cambria Math"/>
                                  </a:rPr>
                                </m:ctrlPr>
                              </m:sSupPr>
                              <m:e>
                                <m:r>
                                  <a:rPr lang="it-IT" sz="3000" b="0" i="1" smtClean="0">
                                    <a:latin typeface="Cambria Math"/>
                                    <a:ea typeface="Cambria Math"/>
                                  </a:rPr>
                                  <m:t>𝑐</m:t>
                                </m:r>
                              </m:e>
                              <m:sup>
                                <m:r>
                                  <a:rPr lang="it-IT" sz="3000" b="0" i="1" smtClean="0">
                                    <a:latin typeface="Cambria Math"/>
                                    <a:ea typeface="Cambria Math"/>
                                  </a:rPr>
                                  <m:t>2</m:t>
                                </m:r>
                              </m:sup>
                            </m:sSup>
                          </m:den>
                        </m:f>
                        <m:f>
                          <m:fPr>
                            <m:ctrlPr>
                              <a:rPr lang="it-IT" sz="3000" i="1">
                                <a:latin typeface="Cambria Math" panose="02040503050406030204" pitchFamily="18" charset="0"/>
                                <a:ea typeface="Cambria Math"/>
                              </a:rPr>
                            </m:ctrlPr>
                          </m:fPr>
                          <m:num>
                            <m:r>
                              <a:rPr lang="it-IT" sz="3000" i="1">
                                <a:latin typeface="Cambria Math"/>
                                <a:ea typeface="Cambria Math"/>
                              </a:rPr>
                              <m:t>ℏ</m:t>
                            </m:r>
                            <m:r>
                              <a:rPr lang="it-IT" sz="3000" b="0" i="1" smtClean="0">
                                <a:latin typeface="Cambria Math"/>
                                <a:ea typeface="Cambria Math"/>
                              </a:rPr>
                              <m:t>𝑐</m:t>
                            </m:r>
                          </m:num>
                          <m:den>
                            <m:sSub>
                              <m:sSubPr>
                                <m:ctrlPr>
                                  <a:rPr lang="it-IT" sz="3000" b="0" i="1" smtClean="0">
                                    <a:latin typeface="Cambria Math" panose="02040503050406030204" pitchFamily="18" charset="0"/>
                                    <a:ea typeface="Cambria Math"/>
                                  </a:rPr>
                                </m:ctrlPr>
                              </m:sSubPr>
                              <m:e>
                                <m:r>
                                  <a:rPr lang="it-IT" sz="3000" b="0" i="1" smtClean="0">
                                    <a:latin typeface="Cambria Math"/>
                                    <a:ea typeface="Cambria Math"/>
                                  </a:rPr>
                                  <m:t>𝑟</m:t>
                                </m:r>
                              </m:e>
                              <m:sub>
                                <m:r>
                                  <a:rPr lang="it-IT" sz="3000" b="0" i="1" smtClean="0">
                                    <a:latin typeface="Cambria Math"/>
                                    <a:ea typeface="Cambria Math"/>
                                  </a:rPr>
                                  <m:t>𝑛</m:t>
                                </m:r>
                              </m:sub>
                            </m:sSub>
                          </m:den>
                        </m:f>
                        <m:r>
                          <a:rPr lang="it-IT" sz="3000" i="1" smtClean="0">
                            <a:latin typeface="Cambria Math"/>
                            <a:ea typeface="Cambria Math"/>
                          </a:rPr>
                          <m:t>~</m:t>
                        </m:r>
                        <m:r>
                          <a:rPr lang="it-IT" sz="3000" b="0" i="1" smtClean="0">
                            <a:latin typeface="Cambria Math"/>
                            <a:ea typeface="Cambria Math"/>
                          </a:rPr>
                          <m:t>150 </m:t>
                        </m:r>
                        <m:r>
                          <a:rPr lang="it-IT" sz="3000" b="0" i="1" smtClean="0">
                            <a:latin typeface="Cambria Math"/>
                            <a:ea typeface="Cambria Math"/>
                          </a:rPr>
                          <m:t>𝑀𝑒𝑉</m:t>
                        </m:r>
                        <m:r>
                          <a:rPr lang="it-IT" sz="3000" b="0" i="1" smtClean="0">
                            <a:latin typeface="Cambria Math"/>
                            <a:ea typeface="Cambria Math"/>
                          </a:rPr>
                          <m:t>/</m:t>
                        </m:r>
                        <m:sSup>
                          <m:sSupPr>
                            <m:ctrlPr>
                              <a:rPr lang="it-IT" sz="3000" b="0" i="1" smtClean="0">
                                <a:latin typeface="Cambria Math" panose="02040503050406030204" pitchFamily="18" charset="0"/>
                                <a:ea typeface="Cambria Math"/>
                              </a:rPr>
                            </m:ctrlPr>
                          </m:sSupPr>
                          <m:e>
                            <m:r>
                              <a:rPr lang="it-IT" sz="3000" b="0" i="1" smtClean="0">
                                <a:latin typeface="Cambria Math"/>
                                <a:ea typeface="Cambria Math"/>
                              </a:rPr>
                              <m:t>𝑐</m:t>
                            </m:r>
                          </m:e>
                          <m:sup>
                            <m:r>
                              <a:rPr lang="it-IT" sz="3000" b="0" i="1" smtClean="0">
                                <a:latin typeface="Cambria Math"/>
                                <a:ea typeface="Cambria Math"/>
                              </a:rPr>
                              <m:t>2</m:t>
                            </m:r>
                          </m:sup>
                        </m:sSup>
                      </m:oMath>
                    </m:oMathPara>
                  </a14:m>
                  <a:endParaRPr lang="it-IT" sz="3000" i="1" dirty="0"/>
                </a:p>
              </p:txBody>
            </p:sp>
          </mc:Choice>
          <mc:Fallback xmlns="">
            <p:sp>
              <p:nvSpPr>
                <p:cNvPr id="29" name="CasellaDiTesto 28"/>
                <p:cNvSpPr txBox="1">
                  <a:spLocks noRot="1" noChangeAspect="1" noMove="1" noResize="1" noEditPoints="1" noAdjustHandles="1" noChangeArrowheads="1" noChangeShapeType="1" noTextEdit="1"/>
                </p:cNvSpPr>
                <p:nvPr/>
              </p:nvSpPr>
              <p:spPr>
                <a:xfrm>
                  <a:off x="4716017" y="4736373"/>
                  <a:ext cx="4248471" cy="1046825"/>
                </a:xfrm>
                <a:prstGeom prst="rect">
                  <a:avLst/>
                </a:prstGeom>
                <a:blipFill rotWithShape="1">
                  <a:blip r:embed="rId13"/>
                  <a:stretch>
                    <a:fillRect/>
                  </a:stretch>
                </a:blipFill>
              </p:spPr>
              <p:txBody>
                <a:bodyPr/>
                <a:lstStyle/>
                <a:p>
                  <a:r>
                    <a:rPr lang="it-IT">
                      <a:noFill/>
                    </a:rPr>
                    <a:t> </a:t>
                  </a:r>
                </a:p>
              </p:txBody>
            </p:sp>
          </mc:Fallback>
        </mc:AlternateContent>
        <p:sp>
          <p:nvSpPr>
            <p:cNvPr id="34" name="Parentesi graffa chiusa 33"/>
            <p:cNvSpPr/>
            <p:nvPr/>
          </p:nvSpPr>
          <p:spPr>
            <a:xfrm>
              <a:off x="4551643" y="4703078"/>
              <a:ext cx="236381" cy="1152128"/>
            </a:xfrm>
            <a:prstGeom prst="rightBrace">
              <a:avLst>
                <a:gd name="adj1" fmla="val 12082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22" name="Segnaposto data 21"/>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23" name="Segnaposto piè di pagina 22"/>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24" name="Segnaposto numero diapositiva 23"/>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40</a:t>
            </a:fld>
            <a:endParaRPr lang="it-IT" dirty="0"/>
          </a:p>
        </p:txBody>
      </p:sp>
      <p:sp>
        <p:nvSpPr>
          <p:cNvPr id="36" name="CasellaDiTesto 35"/>
          <p:cNvSpPr txBox="1"/>
          <p:nvPr/>
        </p:nvSpPr>
        <p:spPr>
          <a:xfrm>
            <a:off x="0" y="1477233"/>
            <a:ext cx="8892480"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I </a:t>
            </a:r>
            <a:r>
              <a:rPr lang="it-IT" sz="3000" i="1" dirty="0">
                <a:solidFill>
                  <a:srgbClr val="FF0000"/>
                </a:solidFill>
              </a:rPr>
              <a:t>nucleoni </a:t>
            </a:r>
            <a:r>
              <a:rPr lang="it-IT" sz="3000" dirty="0"/>
              <a:t>sono visti come 2 stati della stessa particella distinti dal numero quantico </a:t>
            </a:r>
            <a:r>
              <a:rPr lang="it-IT" sz="3000" i="1" dirty="0">
                <a:solidFill>
                  <a:srgbClr val="FF0000"/>
                </a:solidFill>
              </a:rPr>
              <a:t>spin isotopico (</a:t>
            </a:r>
            <a:r>
              <a:rPr lang="it-IT" sz="3000" i="1" dirty="0" err="1">
                <a:solidFill>
                  <a:srgbClr val="FF0000"/>
                </a:solidFill>
              </a:rPr>
              <a:t>isospin</a:t>
            </a:r>
            <a:r>
              <a:rPr lang="it-IT" sz="3000" i="1" dirty="0">
                <a:solidFill>
                  <a:srgbClr val="FF0000"/>
                </a:solidFill>
              </a:rPr>
              <a:t>)</a:t>
            </a:r>
            <a:endParaRPr lang="it-IT" sz="3000" i="1" baseline="30000" dirty="0">
              <a:solidFill>
                <a:srgbClr val="FF0000"/>
              </a:solidFill>
              <a:latin typeface="Symbol" panose="05050102010706020507" pitchFamily="18" charset="2"/>
            </a:endParaRPr>
          </a:p>
        </p:txBody>
      </p:sp>
      <p:sp>
        <p:nvSpPr>
          <p:cNvPr id="5" name="Ovale 4"/>
          <p:cNvSpPr/>
          <p:nvPr/>
        </p:nvSpPr>
        <p:spPr>
          <a:xfrm>
            <a:off x="5385792" y="3511679"/>
            <a:ext cx="770384" cy="781417"/>
          </a:xfrm>
          <a:prstGeom prst="ellipse">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3862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a:t>
            </a:r>
            <a:r>
              <a:rPr lang="it-IT" i="1" dirty="0"/>
              <a:t>muone </a:t>
            </a:r>
            <a:r>
              <a:rPr lang="it-IT" dirty="0"/>
              <a:t>ed i </a:t>
            </a:r>
            <a:r>
              <a:rPr lang="it-IT" i="1" dirty="0"/>
              <a:t>leptoni</a:t>
            </a:r>
          </a:p>
        </p:txBody>
      </p:sp>
      <mc:AlternateContent xmlns:mc="http://schemas.openxmlformats.org/markup-compatibility/2006" xmlns:a14="http://schemas.microsoft.com/office/drawing/2010/main">
        <mc:Choice Requires="a14">
          <p:sp>
            <p:nvSpPr>
              <p:cNvPr id="6" name="CasellaDiTesto 5"/>
              <p:cNvSpPr txBox="1"/>
              <p:nvPr/>
            </p:nvSpPr>
            <p:spPr>
              <a:xfrm>
                <a:off x="0" y="548680"/>
                <a:ext cx="8892480" cy="1985415"/>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1937: Anderson scopre nei raggi cosmici una nuova particella carica di massa </a:t>
                </a:r>
                <a14:m>
                  <m:oMath xmlns:m="http://schemas.openxmlformats.org/officeDocument/2006/math">
                    <m:sSub>
                      <m:sSubPr>
                        <m:ctrlPr>
                          <a:rPr lang="it-IT" sz="3000" b="0" i="1" smtClean="0">
                            <a:solidFill>
                              <a:srgbClr val="FF0000"/>
                            </a:solidFill>
                            <a:latin typeface="Cambria Math" panose="02040503050406030204" pitchFamily="18" charset="0"/>
                            <a:ea typeface="Cambria Math"/>
                          </a:rPr>
                        </m:ctrlPr>
                      </m:sSubPr>
                      <m:e>
                        <m:r>
                          <a:rPr lang="it-IT" sz="3000" b="0" i="1" smtClean="0">
                            <a:solidFill>
                              <a:srgbClr val="FF0000"/>
                            </a:solidFill>
                            <a:latin typeface="Cambria Math"/>
                            <a:ea typeface="Cambria Math"/>
                          </a:rPr>
                          <m:t>𝑚</m:t>
                        </m:r>
                      </m:e>
                      <m:sub>
                        <m:r>
                          <a:rPr lang="el-GR" sz="3000" b="0" i="1" smtClean="0">
                            <a:solidFill>
                              <a:srgbClr val="FF0000"/>
                            </a:solidFill>
                            <a:latin typeface="Cambria Math"/>
                            <a:ea typeface="Cambria Math"/>
                          </a:rPr>
                          <m:t>𝜇</m:t>
                        </m:r>
                      </m:sub>
                    </m:sSub>
                    <m:r>
                      <a:rPr lang="it-IT" sz="3000" i="1">
                        <a:solidFill>
                          <a:srgbClr val="FF0000"/>
                        </a:solidFill>
                        <a:latin typeface="Cambria Math"/>
                        <a:ea typeface="Cambria Math"/>
                      </a:rPr>
                      <m:t>~</m:t>
                    </m:r>
                    <m:r>
                      <a:rPr lang="it-IT" sz="3000" b="0" i="1" smtClean="0">
                        <a:solidFill>
                          <a:srgbClr val="FF0000"/>
                        </a:solidFill>
                        <a:latin typeface="Cambria Math"/>
                        <a:ea typeface="Cambria Math"/>
                      </a:rPr>
                      <m:t>200 </m:t>
                    </m:r>
                    <m:sSub>
                      <m:sSubPr>
                        <m:ctrlPr>
                          <a:rPr lang="it-IT" sz="3000" b="0" i="1" smtClean="0">
                            <a:solidFill>
                              <a:srgbClr val="FF0000"/>
                            </a:solidFill>
                            <a:latin typeface="Cambria Math" panose="02040503050406030204" pitchFamily="18" charset="0"/>
                            <a:ea typeface="Cambria Math"/>
                          </a:rPr>
                        </m:ctrlPr>
                      </m:sSubPr>
                      <m:e>
                        <m:r>
                          <a:rPr lang="it-IT" sz="3000" b="0" i="1" smtClean="0">
                            <a:solidFill>
                              <a:srgbClr val="FF0000"/>
                            </a:solidFill>
                            <a:latin typeface="Cambria Math"/>
                            <a:ea typeface="Cambria Math"/>
                          </a:rPr>
                          <m:t>𝑚</m:t>
                        </m:r>
                      </m:e>
                      <m:sub>
                        <m:r>
                          <a:rPr lang="it-IT" sz="3000" b="0" i="1" smtClean="0">
                            <a:solidFill>
                              <a:srgbClr val="FF0000"/>
                            </a:solidFill>
                            <a:latin typeface="Cambria Math"/>
                            <a:ea typeface="Cambria Math"/>
                          </a:rPr>
                          <m:t>𝑒</m:t>
                        </m:r>
                      </m:sub>
                    </m:sSub>
                    <m:r>
                      <a:rPr lang="it-IT" sz="3000" i="1">
                        <a:solidFill>
                          <a:srgbClr val="FF0000"/>
                        </a:solidFill>
                        <a:latin typeface="Cambria Math"/>
                        <a:ea typeface="Cambria Math"/>
                      </a:rPr>
                      <m:t>~1</m:t>
                    </m:r>
                    <m:r>
                      <a:rPr lang="it-IT" sz="3000" b="0" i="1" smtClean="0">
                        <a:solidFill>
                          <a:srgbClr val="FF0000"/>
                        </a:solidFill>
                        <a:latin typeface="Cambria Math"/>
                        <a:ea typeface="Cambria Math"/>
                      </a:rPr>
                      <m:t>0</m:t>
                    </m:r>
                    <m:r>
                      <a:rPr lang="it-IT" sz="3000" i="1">
                        <a:solidFill>
                          <a:srgbClr val="FF0000"/>
                        </a:solidFill>
                        <a:latin typeface="Cambria Math"/>
                        <a:ea typeface="Cambria Math"/>
                      </a:rPr>
                      <m:t>0 </m:t>
                    </m:r>
                    <m:r>
                      <a:rPr lang="it-IT" sz="3000" i="1">
                        <a:solidFill>
                          <a:srgbClr val="FF0000"/>
                        </a:solidFill>
                        <a:latin typeface="Cambria Math"/>
                        <a:ea typeface="Cambria Math"/>
                      </a:rPr>
                      <m:t>𝑀𝑒𝑉</m:t>
                    </m:r>
                    <m:r>
                      <a:rPr lang="it-IT" sz="3000" i="1">
                        <a:solidFill>
                          <a:srgbClr val="FF0000"/>
                        </a:solidFill>
                        <a:latin typeface="Cambria Math"/>
                        <a:ea typeface="Cambria Math"/>
                      </a:rPr>
                      <m:t>/</m:t>
                    </m:r>
                    <m:sSup>
                      <m:sSupPr>
                        <m:ctrlPr>
                          <a:rPr lang="it-IT" sz="3000" i="1">
                            <a:solidFill>
                              <a:srgbClr val="FF0000"/>
                            </a:solidFill>
                            <a:latin typeface="Cambria Math" panose="02040503050406030204" pitchFamily="18" charset="0"/>
                            <a:ea typeface="Cambria Math"/>
                          </a:rPr>
                        </m:ctrlPr>
                      </m:sSupPr>
                      <m:e>
                        <m:r>
                          <a:rPr lang="it-IT" sz="3000" i="1">
                            <a:solidFill>
                              <a:srgbClr val="FF0000"/>
                            </a:solidFill>
                            <a:latin typeface="Cambria Math"/>
                            <a:ea typeface="Cambria Math"/>
                          </a:rPr>
                          <m:t>𝑐</m:t>
                        </m:r>
                      </m:e>
                      <m:sup>
                        <m:r>
                          <a:rPr lang="it-IT" sz="3000" i="1">
                            <a:solidFill>
                              <a:srgbClr val="FF0000"/>
                            </a:solidFill>
                            <a:latin typeface="Cambria Math"/>
                            <a:ea typeface="Cambria Math"/>
                          </a:rPr>
                          <m:t>2</m:t>
                        </m:r>
                      </m:sup>
                    </m:sSup>
                  </m:oMath>
                </a14:m>
                <a:r>
                  <a:rPr lang="it-IT" sz="3000" dirty="0"/>
                  <a:t> inizialmente detta </a:t>
                </a:r>
                <a:r>
                  <a:rPr lang="it-IT" sz="3000" i="1" dirty="0">
                    <a:solidFill>
                      <a:srgbClr val="FF0000"/>
                    </a:solidFill>
                  </a:rPr>
                  <a:t>mesotrone</a:t>
                </a:r>
                <a:r>
                  <a:rPr lang="it-IT" sz="3000" dirty="0"/>
                  <a:t> ed identificata con la particella di </a:t>
                </a:r>
                <a:r>
                  <a:rPr lang="it-IT" sz="3000" dirty="0" err="1"/>
                  <a:t>Yukawa</a:t>
                </a:r>
                <a:r>
                  <a:rPr lang="it-IT" sz="3000" dirty="0"/>
                  <a:t>… </a:t>
                </a:r>
                <a:endParaRPr lang="it-IT" sz="3000" i="1" baseline="30000" dirty="0">
                  <a:solidFill>
                    <a:srgbClr val="FF0000"/>
                  </a:solidFill>
                  <a:latin typeface="Symbol" panose="05050102010706020507" pitchFamily="18" charset="2"/>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0" y="548680"/>
                <a:ext cx="8892480" cy="1985415"/>
              </a:xfrm>
              <a:prstGeom prst="rect">
                <a:avLst/>
              </a:prstGeom>
              <a:blipFill rotWithShape="1">
                <a:blip r:embed="rId3"/>
                <a:stretch>
                  <a:fillRect l="-1576" t="-3988" r="-1576" b="-8589"/>
                </a:stretch>
              </a:blipFill>
            </p:spPr>
            <p:txBody>
              <a:bodyPr/>
              <a:lstStyle/>
              <a:p>
                <a:r>
                  <a:rPr lang="it-IT">
                    <a:noFill/>
                  </a:rPr>
                  <a:t> </a:t>
                </a:r>
              </a:p>
            </p:txBody>
          </p:sp>
        </mc:Fallback>
      </mc:AlternateContent>
      <p:sp>
        <p:nvSpPr>
          <p:cNvPr id="8" name="CasellaDiTesto 7"/>
          <p:cNvSpPr txBox="1"/>
          <p:nvPr/>
        </p:nvSpPr>
        <p:spPr>
          <a:xfrm>
            <a:off x="0" y="2421112"/>
            <a:ext cx="8892480" cy="147732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1946: studi più approfonditi mostrano che la particella non possiede le caratteristiche richieste ma si comporta come una </a:t>
            </a:r>
            <a:r>
              <a:rPr lang="it-IT" sz="3000" dirty="0">
                <a:solidFill>
                  <a:srgbClr val="FF0000"/>
                </a:solidFill>
              </a:rPr>
              <a:t>versione pesante dell’elettrone</a:t>
            </a:r>
            <a:r>
              <a:rPr lang="it-IT" sz="3000" dirty="0"/>
              <a:t>…</a:t>
            </a:r>
            <a:endParaRPr lang="it-IT" sz="3000" i="1" baseline="30000" dirty="0">
              <a:latin typeface="Symbol" panose="05050102010706020507" pitchFamily="18" charset="2"/>
            </a:endParaRPr>
          </a:p>
        </p:txBody>
      </p:sp>
      <p:sp>
        <p:nvSpPr>
          <p:cNvPr id="9" name="CasellaDiTesto 8"/>
          <p:cNvSpPr txBox="1"/>
          <p:nvPr/>
        </p:nvSpPr>
        <p:spPr>
          <a:xfrm>
            <a:off x="251520" y="3785457"/>
            <a:ext cx="8640960" cy="553998"/>
          </a:xfrm>
          <a:prstGeom prst="rect">
            <a:avLst/>
          </a:prstGeom>
          <a:noFill/>
        </p:spPr>
        <p:txBody>
          <a:bodyPr wrap="square" rtlCol="0">
            <a:spAutoFit/>
          </a:bodyPr>
          <a:lstStyle/>
          <a:p>
            <a:pPr algn="just"/>
            <a:r>
              <a:rPr lang="it-IT" sz="3000" i="1" dirty="0"/>
              <a:t>«E questo chi l’ha ordinato?»              (</a:t>
            </a:r>
            <a:r>
              <a:rPr lang="it-IT" sz="3000" i="1" dirty="0" err="1"/>
              <a:t>Isidor</a:t>
            </a:r>
            <a:r>
              <a:rPr lang="it-IT" sz="3000" i="1" dirty="0"/>
              <a:t> Isaac </a:t>
            </a:r>
            <a:r>
              <a:rPr lang="it-IT" sz="3000" i="1" dirty="0" err="1"/>
              <a:t>Rabi</a:t>
            </a:r>
            <a:r>
              <a:rPr lang="it-IT" sz="3000" i="1" dirty="0"/>
              <a:t>)</a:t>
            </a:r>
          </a:p>
        </p:txBody>
      </p:sp>
      <p:sp>
        <p:nvSpPr>
          <p:cNvPr id="10" name="CasellaDiTesto 9"/>
          <p:cNvSpPr txBox="1"/>
          <p:nvPr/>
        </p:nvSpPr>
        <p:spPr>
          <a:xfrm>
            <a:off x="0" y="4226472"/>
            <a:ext cx="8892480" cy="1969770"/>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1948: viene istituita una classe di particelle, di massa ridotta ed incapaci di interazione forte, dette </a:t>
            </a:r>
            <a:r>
              <a:rPr lang="it-IT" sz="3000" dirty="0">
                <a:solidFill>
                  <a:srgbClr val="FF0000"/>
                </a:solidFill>
              </a:rPr>
              <a:t>leptoni</a:t>
            </a:r>
            <a:r>
              <a:rPr lang="it-IT" sz="3000" dirty="0"/>
              <a:t> dal greco </a:t>
            </a:r>
            <a:r>
              <a:rPr lang="it-IT" sz="3000" dirty="0" err="1">
                <a:solidFill>
                  <a:srgbClr val="FF0000"/>
                </a:solidFill>
                <a:latin typeface="Symbol" panose="05050102010706020507" pitchFamily="18" charset="2"/>
              </a:rPr>
              <a:t>lepto</a:t>
            </a:r>
            <a:r>
              <a:rPr lang="it-IT" sz="3000" dirty="0">
                <a:solidFill>
                  <a:srgbClr val="FF0000"/>
                </a:solidFill>
                <a:latin typeface="Symbol" panose="05050102010706020507" pitchFamily="18" charset="2"/>
                <a:sym typeface="Symbol" panose="05050102010706020507" pitchFamily="18" charset="2"/>
              </a:rPr>
              <a:t></a:t>
            </a:r>
            <a:r>
              <a:rPr lang="it-IT" sz="3000" dirty="0">
                <a:solidFill>
                  <a:srgbClr val="FF0000"/>
                </a:solidFill>
              </a:rPr>
              <a:t>= sottile</a:t>
            </a:r>
            <a:r>
              <a:rPr lang="it-IT" sz="3000" dirty="0"/>
              <a:t>, in cui vengono catalogati l’</a:t>
            </a:r>
            <a:r>
              <a:rPr lang="it-IT" sz="3000" dirty="0">
                <a:solidFill>
                  <a:srgbClr val="FF0000"/>
                </a:solidFill>
              </a:rPr>
              <a:t>elettrone </a:t>
            </a:r>
            <a:r>
              <a:rPr lang="it-IT" sz="3000" dirty="0"/>
              <a:t>ed il </a:t>
            </a:r>
            <a:r>
              <a:rPr lang="it-IT" sz="3000" i="1" dirty="0">
                <a:solidFill>
                  <a:srgbClr val="FF0000"/>
                </a:solidFill>
              </a:rPr>
              <a:t>muone </a:t>
            </a:r>
            <a:r>
              <a:rPr lang="it-IT" sz="3200" i="1" dirty="0">
                <a:solidFill>
                  <a:srgbClr val="FF0000"/>
                </a:solidFill>
              </a:rPr>
              <a:t>(</a:t>
            </a:r>
            <a:r>
              <a:rPr lang="it-IT" sz="3200" i="1" dirty="0">
                <a:solidFill>
                  <a:srgbClr val="FF0000"/>
                </a:solidFill>
                <a:latin typeface="Symbol" panose="05050102010706020507" pitchFamily="18" charset="2"/>
              </a:rPr>
              <a:t>m</a:t>
            </a:r>
            <a:r>
              <a:rPr lang="it-IT" sz="3200" i="1" dirty="0">
                <a:solidFill>
                  <a:srgbClr val="FF0000"/>
                </a:solidFill>
              </a:rPr>
              <a:t>) </a:t>
            </a:r>
            <a:r>
              <a:rPr lang="it-IT" sz="3000" i="1" dirty="0"/>
              <a:t>(l’ex-mesotrone)</a:t>
            </a:r>
            <a:endParaRPr lang="it-IT" sz="3000" i="1" baseline="30000" dirty="0">
              <a:latin typeface="Symbol" panose="05050102010706020507" pitchFamily="18" charset="2"/>
            </a:endParaRPr>
          </a:p>
        </p:txBody>
      </p:sp>
      <p:sp>
        <p:nvSpPr>
          <p:cNvPr id="11" name="Segnaposto data 10"/>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12" name="Segnaposto piè di pagina 11"/>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3" name="Segnaposto numero diapositiva 12"/>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41</a:t>
            </a:fld>
            <a:endParaRPr lang="it-IT" dirty="0"/>
          </a:p>
        </p:txBody>
      </p:sp>
    </p:spTree>
    <p:extLst>
      <p:ext uri="{BB962C8B-B14F-4D97-AF65-F5344CB8AC3E}">
        <p14:creationId xmlns:p14="http://schemas.microsoft.com/office/powerpoint/2010/main" val="35590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Pioni</a:t>
            </a:r>
            <a:r>
              <a:rPr lang="it-IT" dirty="0"/>
              <a:t>, </a:t>
            </a:r>
            <a:r>
              <a:rPr lang="it-IT" i="1" dirty="0"/>
              <a:t>kaoni </a:t>
            </a:r>
            <a:r>
              <a:rPr lang="it-IT" dirty="0"/>
              <a:t>ed altri </a:t>
            </a:r>
            <a:r>
              <a:rPr lang="it-IT" i="1" dirty="0"/>
              <a:t>mesoni</a:t>
            </a:r>
            <a:r>
              <a:rPr lang="it-IT" dirty="0"/>
              <a:t>…</a:t>
            </a:r>
          </a:p>
        </p:txBody>
      </p:sp>
      <mc:AlternateContent xmlns:mc="http://schemas.openxmlformats.org/markup-compatibility/2006" xmlns:a14="http://schemas.microsoft.com/office/drawing/2010/main">
        <mc:Choice Requires="a14">
          <p:sp>
            <p:nvSpPr>
              <p:cNvPr id="6" name="CasellaDiTesto 5"/>
              <p:cNvSpPr txBox="1"/>
              <p:nvPr/>
            </p:nvSpPr>
            <p:spPr>
              <a:xfrm>
                <a:off x="0" y="533045"/>
                <a:ext cx="8892480" cy="1969770"/>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1947: Powell scopre nei raggi cosmici nuove particelle di massa </a:t>
                </a:r>
                <a14:m>
                  <m:oMath xmlns:m="http://schemas.openxmlformats.org/officeDocument/2006/math">
                    <m:sSub>
                      <m:sSubPr>
                        <m:ctrlPr>
                          <a:rPr lang="it-IT" sz="3000" b="0" i="1" smtClean="0">
                            <a:solidFill>
                              <a:srgbClr val="FF0000"/>
                            </a:solidFill>
                            <a:latin typeface="Cambria Math" panose="02040503050406030204" pitchFamily="18" charset="0"/>
                            <a:ea typeface="Cambria Math"/>
                          </a:rPr>
                        </m:ctrlPr>
                      </m:sSubPr>
                      <m:e>
                        <m:r>
                          <a:rPr lang="it-IT" sz="3000" b="0" i="1" smtClean="0">
                            <a:solidFill>
                              <a:srgbClr val="FF0000"/>
                            </a:solidFill>
                            <a:latin typeface="Cambria Math"/>
                            <a:ea typeface="Cambria Math"/>
                          </a:rPr>
                          <m:t>𝑚</m:t>
                        </m:r>
                      </m:e>
                      <m:sub>
                        <m:r>
                          <a:rPr lang="it-IT" sz="3000" b="0" i="1" smtClean="0">
                            <a:solidFill>
                              <a:srgbClr val="FF0000"/>
                            </a:solidFill>
                            <a:latin typeface="Cambria Math"/>
                            <a:ea typeface="Cambria Math"/>
                          </a:rPr>
                          <m:t>𝜋</m:t>
                        </m:r>
                      </m:sub>
                    </m:sSub>
                    <m:r>
                      <a:rPr lang="it-IT" sz="3000" i="1">
                        <a:solidFill>
                          <a:srgbClr val="FF0000"/>
                        </a:solidFill>
                        <a:latin typeface="Cambria Math"/>
                        <a:ea typeface="Cambria Math"/>
                      </a:rPr>
                      <m:t>~1</m:t>
                    </m:r>
                    <m:r>
                      <a:rPr lang="it-IT" sz="3000" b="0" i="1" smtClean="0">
                        <a:solidFill>
                          <a:srgbClr val="FF0000"/>
                        </a:solidFill>
                        <a:latin typeface="Cambria Math"/>
                        <a:ea typeface="Cambria Math"/>
                      </a:rPr>
                      <m:t>4</m:t>
                    </m:r>
                    <m:r>
                      <a:rPr lang="it-IT" sz="3000" i="1">
                        <a:solidFill>
                          <a:srgbClr val="FF0000"/>
                        </a:solidFill>
                        <a:latin typeface="Cambria Math"/>
                        <a:ea typeface="Cambria Math"/>
                      </a:rPr>
                      <m:t>0 </m:t>
                    </m:r>
                    <m:r>
                      <a:rPr lang="it-IT" sz="3000" i="1">
                        <a:solidFill>
                          <a:srgbClr val="FF0000"/>
                        </a:solidFill>
                        <a:latin typeface="Cambria Math"/>
                        <a:ea typeface="Cambria Math"/>
                      </a:rPr>
                      <m:t>𝑀𝑒𝑉</m:t>
                    </m:r>
                    <m:r>
                      <a:rPr lang="it-IT" sz="3000" i="1">
                        <a:solidFill>
                          <a:srgbClr val="FF0000"/>
                        </a:solidFill>
                        <a:latin typeface="Cambria Math"/>
                        <a:ea typeface="Cambria Math"/>
                      </a:rPr>
                      <m:t>/</m:t>
                    </m:r>
                    <m:sSup>
                      <m:sSupPr>
                        <m:ctrlPr>
                          <a:rPr lang="it-IT" sz="3000" i="1">
                            <a:solidFill>
                              <a:srgbClr val="FF0000"/>
                            </a:solidFill>
                            <a:latin typeface="Cambria Math" panose="02040503050406030204" pitchFamily="18" charset="0"/>
                            <a:ea typeface="Cambria Math"/>
                          </a:rPr>
                        </m:ctrlPr>
                      </m:sSupPr>
                      <m:e>
                        <m:r>
                          <a:rPr lang="it-IT" sz="3000" i="1">
                            <a:solidFill>
                              <a:srgbClr val="FF0000"/>
                            </a:solidFill>
                            <a:latin typeface="Cambria Math"/>
                            <a:ea typeface="Cambria Math"/>
                          </a:rPr>
                          <m:t>𝑐</m:t>
                        </m:r>
                      </m:e>
                      <m:sup>
                        <m:r>
                          <a:rPr lang="it-IT" sz="3000" i="1">
                            <a:solidFill>
                              <a:srgbClr val="FF0000"/>
                            </a:solidFill>
                            <a:latin typeface="Cambria Math"/>
                            <a:ea typeface="Cambria Math"/>
                          </a:rPr>
                          <m:t>2</m:t>
                        </m:r>
                      </m:sup>
                    </m:sSup>
                  </m:oMath>
                </a14:m>
                <a:r>
                  <a:rPr lang="it-IT" sz="3000" dirty="0">
                    <a:latin typeface="+mj-lt"/>
                  </a:rPr>
                  <a:t> e capaci di interazione forte, che vengono</a:t>
                </a:r>
                <a:r>
                  <a:rPr lang="it-IT" sz="3000" dirty="0"/>
                  <a:t> battezzate </a:t>
                </a:r>
                <a:r>
                  <a:rPr lang="it-IT" sz="3000" i="1" dirty="0">
                    <a:solidFill>
                      <a:srgbClr val="FF0000"/>
                    </a:solidFill>
                  </a:rPr>
                  <a:t>pioni</a:t>
                </a:r>
                <a:r>
                  <a:rPr lang="it-IT" sz="3000" dirty="0"/>
                  <a:t> </a:t>
                </a:r>
                <a:r>
                  <a:rPr lang="it-IT" sz="3200" i="1" dirty="0">
                    <a:solidFill>
                      <a:srgbClr val="FF0000"/>
                    </a:solidFill>
                  </a:rPr>
                  <a:t>(</a:t>
                </a:r>
                <a:r>
                  <a:rPr lang="it-IT" sz="3200" i="1" dirty="0">
                    <a:solidFill>
                      <a:srgbClr val="FF0000"/>
                    </a:solidFill>
                    <a:latin typeface="Symbol" panose="05050102010706020507" pitchFamily="18" charset="2"/>
                  </a:rPr>
                  <a:t>p</a:t>
                </a:r>
                <a:r>
                  <a:rPr lang="it-IT" sz="3200" i="1" dirty="0">
                    <a:solidFill>
                      <a:srgbClr val="FF0000"/>
                    </a:solidFill>
                  </a:rPr>
                  <a:t>)</a:t>
                </a:r>
              </a:p>
              <a:p>
                <a:pPr marL="266700" algn="just"/>
                <a:r>
                  <a:rPr lang="it-IT" sz="3000" dirty="0"/>
                  <a:t>ed identificate con il </a:t>
                </a:r>
                <a:r>
                  <a:rPr lang="it-IT" sz="3000" i="1" dirty="0">
                    <a:solidFill>
                      <a:srgbClr val="FF0000"/>
                    </a:solidFill>
                  </a:rPr>
                  <a:t>mesone di </a:t>
                </a:r>
                <a:r>
                  <a:rPr lang="it-IT" sz="3000" i="1" dirty="0" err="1">
                    <a:solidFill>
                      <a:srgbClr val="FF0000"/>
                    </a:solidFill>
                  </a:rPr>
                  <a:t>Yukawa</a:t>
                </a:r>
                <a:r>
                  <a:rPr lang="it-IT" sz="3000" dirty="0"/>
                  <a:t>…</a:t>
                </a:r>
                <a:endParaRPr lang="it-IT" sz="3000" dirty="0">
                  <a:latin typeface="+mj-lt"/>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0" y="533045"/>
                <a:ext cx="8892480" cy="1969770"/>
              </a:xfrm>
              <a:prstGeom prst="rect">
                <a:avLst/>
              </a:prstGeom>
              <a:blipFill rotWithShape="1">
                <a:blip r:embed="rId3"/>
                <a:stretch>
                  <a:fillRect l="-1576" t="-4012" r="-1576" b="-8642"/>
                </a:stretch>
              </a:blipFill>
            </p:spPr>
            <p:txBody>
              <a:bodyPr/>
              <a:lstStyle/>
              <a:p>
                <a:r>
                  <a:rPr lang="it-IT">
                    <a:noFill/>
                  </a:rPr>
                  <a:t> </a:t>
                </a:r>
              </a:p>
            </p:txBody>
          </p:sp>
        </mc:Fallback>
      </mc:AlternateContent>
      <p:sp>
        <p:nvSpPr>
          <p:cNvPr id="10" name="CasellaDiTesto 9"/>
          <p:cNvSpPr txBox="1"/>
          <p:nvPr/>
        </p:nvSpPr>
        <p:spPr>
          <a:xfrm>
            <a:off x="0" y="2408596"/>
            <a:ext cx="8892480" cy="1508105"/>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Negli anni successivi vengono scoperte nei raggi cosmici anche altre nuove particelle fortemente interagenti, tra cui i </a:t>
            </a:r>
            <a:r>
              <a:rPr lang="it-IT" sz="3000" i="1" dirty="0">
                <a:solidFill>
                  <a:srgbClr val="FF0000"/>
                </a:solidFill>
                <a:latin typeface="+mj-lt"/>
              </a:rPr>
              <a:t>kaoni </a:t>
            </a:r>
            <a:r>
              <a:rPr lang="it-IT" sz="3200" i="1" dirty="0">
                <a:solidFill>
                  <a:srgbClr val="FF0000"/>
                </a:solidFill>
              </a:rPr>
              <a:t>(</a:t>
            </a:r>
            <a:r>
              <a:rPr lang="it-IT" sz="3200" i="1" dirty="0">
                <a:solidFill>
                  <a:srgbClr val="FF0000"/>
                </a:solidFill>
                <a:latin typeface="Symbol" panose="05050102010706020507" pitchFamily="18" charset="2"/>
              </a:rPr>
              <a:t>K</a:t>
            </a:r>
            <a:r>
              <a:rPr lang="it-IT" sz="3200" i="1" dirty="0">
                <a:solidFill>
                  <a:srgbClr val="FF0000"/>
                </a:solidFill>
              </a:rPr>
              <a:t>)</a:t>
            </a:r>
            <a:endParaRPr lang="it-IT" sz="3000" i="1" dirty="0">
              <a:solidFill>
                <a:srgbClr val="FF0000"/>
              </a:solidFill>
              <a:latin typeface="+mj-lt"/>
            </a:endParaRPr>
          </a:p>
        </p:txBody>
      </p:sp>
      <p:sp>
        <p:nvSpPr>
          <p:cNvPr id="11" name="CasellaDiTesto 10"/>
          <p:cNvSpPr txBox="1"/>
          <p:nvPr/>
        </p:nvSpPr>
        <p:spPr>
          <a:xfrm>
            <a:off x="0" y="3806847"/>
            <a:ext cx="8892480"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Viene istituita una nuova classe di particelle, di massa intermedia fra i leptoni ed i nucleoni e capace di interazione forte, che vengono dette </a:t>
            </a:r>
            <a:r>
              <a:rPr lang="it-IT" sz="3000" i="1" dirty="0">
                <a:solidFill>
                  <a:srgbClr val="FF0000"/>
                </a:solidFill>
              </a:rPr>
              <a:t>mesoni</a:t>
            </a:r>
            <a:r>
              <a:rPr lang="it-IT" sz="3000" dirty="0"/>
              <a:t> dal greco </a:t>
            </a:r>
            <a:r>
              <a:rPr lang="it-IT" sz="3000" dirty="0" err="1">
                <a:solidFill>
                  <a:srgbClr val="FF0000"/>
                </a:solidFill>
                <a:latin typeface="Symbol" panose="05050102010706020507" pitchFamily="18" charset="2"/>
              </a:rPr>
              <a:t>meso</a:t>
            </a:r>
            <a:r>
              <a:rPr lang="it-IT" sz="3000" dirty="0">
                <a:solidFill>
                  <a:srgbClr val="FF0000"/>
                </a:solidFill>
                <a:latin typeface="Symbol" panose="05050102010706020507" pitchFamily="18" charset="2"/>
                <a:sym typeface="Symbol" panose="05050102010706020507" pitchFamily="18" charset="2"/>
              </a:rPr>
              <a:t></a:t>
            </a:r>
            <a:r>
              <a:rPr lang="it-IT" sz="3000" dirty="0">
                <a:solidFill>
                  <a:srgbClr val="FF0000"/>
                </a:solidFill>
              </a:rPr>
              <a:t> = intermedio</a:t>
            </a:r>
            <a:endParaRPr lang="it-IT" sz="3000" i="1" baseline="30000" dirty="0">
              <a:solidFill>
                <a:srgbClr val="FF0000"/>
              </a:solidFill>
              <a:latin typeface="Symbol" panose="05050102010706020507" pitchFamily="18" charset="2"/>
            </a:endParaRPr>
          </a:p>
        </p:txBody>
      </p:sp>
      <p:sp>
        <p:nvSpPr>
          <p:cNvPr id="7" name="Segnaposto data 6"/>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9" name="Segnaposto piè di pagina 8"/>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12" name="Segnaposto numero diapositiva 11"/>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42</a:t>
            </a:fld>
            <a:endParaRPr lang="it-IT" dirty="0"/>
          </a:p>
        </p:txBody>
      </p:sp>
      <p:pic>
        <p:nvPicPr>
          <p:cNvPr id="13" name="Picture 5" descr="C:\Users\Administrator\Google Drive\Scuola Cardano\16_17 Pieve\Tonelli\Conferenza\medaglia nob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616508"/>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0" y="5635985"/>
            <a:ext cx="8892480" cy="553998"/>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t>L’</a:t>
            </a:r>
            <a:r>
              <a:rPr lang="it-IT" sz="3000" i="1" dirty="0">
                <a:solidFill>
                  <a:srgbClr val="FF0000"/>
                </a:solidFill>
              </a:rPr>
              <a:t>originale mesone </a:t>
            </a:r>
            <a:r>
              <a:rPr lang="it-IT" sz="3000" i="1" dirty="0">
                <a:solidFill>
                  <a:srgbClr val="FF0000"/>
                </a:solidFill>
                <a:latin typeface="Symbol" panose="05050102010706020507" pitchFamily="18" charset="2"/>
              </a:rPr>
              <a:t>m</a:t>
            </a:r>
            <a:r>
              <a:rPr lang="it-IT" sz="3000" i="1" dirty="0">
                <a:solidFill>
                  <a:srgbClr val="FF0000"/>
                </a:solidFill>
              </a:rPr>
              <a:t> </a:t>
            </a:r>
            <a:r>
              <a:rPr lang="it-IT" sz="3000" dirty="0"/>
              <a:t>ne viene </a:t>
            </a:r>
            <a:r>
              <a:rPr lang="it-IT" sz="3000" dirty="0">
                <a:solidFill>
                  <a:srgbClr val="FF0000"/>
                </a:solidFill>
              </a:rPr>
              <a:t>escluso</a:t>
            </a:r>
            <a:r>
              <a:rPr lang="it-IT" sz="3000" dirty="0"/>
              <a:t> dal novero</a:t>
            </a:r>
            <a:endParaRPr lang="it-IT" sz="3000" i="1" baseline="30000" dirty="0">
              <a:solidFill>
                <a:srgbClr val="FF0000"/>
              </a:solidFill>
              <a:latin typeface="Symbol" panose="05050102010706020507" pitchFamily="18" charset="2"/>
            </a:endParaRPr>
          </a:p>
        </p:txBody>
      </p:sp>
    </p:spTree>
    <p:extLst>
      <p:ext uri="{BB962C8B-B14F-4D97-AF65-F5344CB8AC3E}">
        <p14:creationId xmlns:p14="http://schemas.microsoft.com/office/powerpoint/2010/main" val="185603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Google Drive\Scuola Cardano\16_17 Pieve\Tonelli\Conferenza\evoluzione modello atom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9386"/>
            <a:ext cx="4104456" cy="577414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a:ea typeface="+mn-ea"/>
                <a:cs typeface="+mn-cs"/>
              </a:rPr>
              <a:t>Prof. Francesco Maria Cardano Prof. Francesco Zampieri I.S.I.S.S. Marco Casagrande</a:t>
            </a:r>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egnaposto numero diapositiva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libri"/>
                <a:ea typeface="+mn-ea"/>
                <a:cs typeface="+mn-cs"/>
              </a:rPr>
              <a:t>Dagli acceleratori di particelle al bosone di </a:t>
            </a:r>
            <a:r>
              <a:rPr kumimoji="0" lang="it-IT" sz="1200" b="0" i="0" u="none" strike="noStrike" kern="1200" cap="none" spc="0" normalizeH="0" baseline="0" noProof="0" dirty="0" err="1">
                <a:ln>
                  <a:noFill/>
                </a:ln>
                <a:solidFill>
                  <a:prstClr val="black"/>
                </a:solidFill>
                <a:effectLst/>
                <a:uLnTx/>
                <a:uFillTx/>
                <a:latin typeface="Calibri"/>
                <a:ea typeface="+mn-ea"/>
                <a:cs typeface="+mn-cs"/>
              </a:rPr>
              <a:t>Higgs</a:t>
            </a:r>
            <a:r>
              <a:rPr kumimoji="0" lang="it-IT" sz="1200" b="0" i="0" u="none" strike="noStrike" kern="1200" cap="none" spc="0" normalizeH="0" baseline="0" noProof="0" dirty="0">
                <a:ln>
                  <a:noFill/>
                </a:ln>
                <a:solidFill>
                  <a:prstClr val="black"/>
                </a:solidFill>
                <a:effectLst/>
                <a:uLnTx/>
                <a:uFillTx/>
                <a:latin typeface="Calibri"/>
                <a:ea typeface="+mn-ea"/>
                <a:cs typeface="+mn-cs"/>
              </a:rPr>
              <a:t>, </a:t>
            </a:r>
            <a:fld id="{E7A41E1B-4F70-4964-A407-84C68BE8251C}"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sellaDiTesto 5"/>
          <p:cNvSpPr txBox="1"/>
          <p:nvPr/>
        </p:nvSpPr>
        <p:spPr>
          <a:xfrm>
            <a:off x="5814138" y="548680"/>
            <a:ext cx="127814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Atomo</a:t>
            </a:r>
            <a:endParaRPr kumimoji="0" lang="it-IT" sz="3000" b="0" i="1" u="none" strike="noStrike" kern="1200" cap="none" spc="0" normalizeH="0" baseline="0" noProof="0" dirty="0">
              <a:ln>
                <a:noFill/>
              </a:ln>
              <a:solidFill>
                <a:prstClr val="black"/>
              </a:solidFill>
              <a:effectLst/>
              <a:uLnTx/>
              <a:uFillTx/>
              <a:latin typeface="Calibri"/>
              <a:ea typeface="+mn-ea"/>
              <a:cs typeface="Courier New"/>
            </a:endParaRPr>
          </a:p>
        </p:txBody>
      </p:sp>
      <p:sp>
        <p:nvSpPr>
          <p:cNvPr id="9" name="CasellaDiTesto 8"/>
          <p:cNvSpPr txBox="1"/>
          <p:nvPr/>
        </p:nvSpPr>
        <p:spPr>
          <a:xfrm>
            <a:off x="4499933" y="1002794"/>
            <a:ext cx="129620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Nucleo</a:t>
            </a:r>
          </a:p>
        </p:txBody>
      </p:sp>
      <p:sp>
        <p:nvSpPr>
          <p:cNvPr id="10" name="CasellaDiTesto 9"/>
          <p:cNvSpPr txBox="1"/>
          <p:nvPr/>
        </p:nvSpPr>
        <p:spPr>
          <a:xfrm>
            <a:off x="7524328" y="1319110"/>
            <a:ext cx="136815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Orbitali</a:t>
            </a:r>
          </a:p>
        </p:txBody>
      </p:sp>
      <p:sp>
        <p:nvSpPr>
          <p:cNvPr id="11" name="CasellaDiTesto 10"/>
          <p:cNvSpPr txBox="1"/>
          <p:nvPr/>
        </p:nvSpPr>
        <p:spPr>
          <a:xfrm>
            <a:off x="5940152" y="1704325"/>
            <a:ext cx="208823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Neutroni: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srgbClr val="FF0000"/>
                </a:solidFill>
                <a:effectLst/>
                <a:uLnTx/>
                <a:uFillTx/>
                <a:latin typeface="Calibri"/>
                <a:ea typeface="+mn-ea"/>
                <a:cs typeface="Courier New"/>
              </a:rPr>
              <a:t>decadono debolmente </a:t>
            </a:r>
            <a:r>
              <a:rPr kumimoji="0" lang="it-IT" sz="3000" b="0" i="0" u="none" strike="noStrike" kern="1200" cap="none" spc="0" normalizeH="0" baseline="0" noProof="0" dirty="0">
                <a:ln>
                  <a:noFill/>
                </a:ln>
                <a:solidFill>
                  <a:prstClr val="black"/>
                </a:solidFill>
                <a:effectLst/>
                <a:uLnTx/>
                <a:uFillTx/>
                <a:latin typeface="Calibri"/>
                <a:ea typeface="+mn-ea"/>
                <a:cs typeface="Courier New"/>
              </a:rPr>
              <a:t>in protoni emettendo</a:t>
            </a:r>
          </a:p>
        </p:txBody>
      </p:sp>
      <p:sp>
        <p:nvSpPr>
          <p:cNvPr id="12" name="CasellaDiTesto 11"/>
          <p:cNvSpPr txBox="1"/>
          <p:nvPr/>
        </p:nvSpPr>
        <p:spPr>
          <a:xfrm>
            <a:off x="4252459" y="1700808"/>
            <a:ext cx="147166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Protoni</a:t>
            </a:r>
          </a:p>
        </p:txBody>
      </p:sp>
      <p:sp>
        <p:nvSpPr>
          <p:cNvPr id="13" name="CasellaDiTesto 12"/>
          <p:cNvSpPr txBox="1"/>
          <p:nvPr/>
        </p:nvSpPr>
        <p:spPr>
          <a:xfrm>
            <a:off x="6192180" y="4311473"/>
            <a:ext cx="147616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Neutrini</a:t>
            </a:r>
          </a:p>
        </p:txBody>
      </p:sp>
      <p:sp>
        <p:nvSpPr>
          <p:cNvPr id="14" name="CasellaDiTesto 13"/>
          <p:cNvSpPr txBox="1"/>
          <p:nvPr/>
        </p:nvSpPr>
        <p:spPr>
          <a:xfrm>
            <a:off x="7380312" y="3955122"/>
            <a:ext cx="151216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Elettroni</a:t>
            </a:r>
          </a:p>
        </p:txBody>
      </p:sp>
      <p:sp>
        <p:nvSpPr>
          <p:cNvPr id="15" name="CasellaDiTesto 14"/>
          <p:cNvSpPr txBox="1"/>
          <p:nvPr/>
        </p:nvSpPr>
        <p:spPr>
          <a:xfrm>
            <a:off x="7651945" y="4549563"/>
            <a:ext cx="12405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Muoni</a:t>
            </a:r>
          </a:p>
        </p:txBody>
      </p:sp>
      <p:cxnSp>
        <p:nvCxnSpPr>
          <p:cNvPr id="16" name="Connettore 2 15"/>
          <p:cNvCxnSpPr/>
          <p:nvPr/>
        </p:nvCxnSpPr>
        <p:spPr>
          <a:xfrm>
            <a:off x="6948264" y="4005064"/>
            <a:ext cx="467419" cy="138499"/>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6588223" y="1002794"/>
            <a:ext cx="1063722" cy="481990"/>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5067062" y="1484784"/>
            <a:ext cx="153010" cy="388324"/>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5724128" y="1412776"/>
            <a:ext cx="468052" cy="460332"/>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8136396" y="1844824"/>
            <a:ext cx="72008" cy="2231874"/>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a:off x="5724128" y="1002794"/>
            <a:ext cx="576064" cy="240995"/>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H="1">
            <a:off x="6802982" y="4005064"/>
            <a:ext cx="126647" cy="481990"/>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802982" y="5091844"/>
            <a:ext cx="136941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srgbClr val="FF0000"/>
                </a:solidFill>
                <a:effectLst/>
                <a:uLnTx/>
                <a:uFillTx/>
                <a:latin typeface="Calibri"/>
                <a:ea typeface="+mn-ea"/>
                <a:cs typeface="Courier New"/>
              </a:rPr>
              <a:t>Leptoni</a:t>
            </a:r>
          </a:p>
        </p:txBody>
      </p:sp>
      <p:sp>
        <p:nvSpPr>
          <p:cNvPr id="96" name="CasellaDiTesto 95"/>
          <p:cNvSpPr txBox="1"/>
          <p:nvPr/>
        </p:nvSpPr>
        <p:spPr>
          <a:xfrm>
            <a:off x="5004048" y="5085184"/>
            <a:ext cx="13501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srgbClr val="FF0000"/>
                </a:solidFill>
                <a:effectLst/>
                <a:uLnTx/>
                <a:uFillTx/>
                <a:latin typeface="Calibri"/>
                <a:ea typeface="+mn-ea"/>
                <a:cs typeface="Courier New"/>
              </a:rPr>
              <a:t>Mesoni</a:t>
            </a:r>
          </a:p>
        </p:txBody>
      </p:sp>
      <p:sp>
        <p:nvSpPr>
          <p:cNvPr id="97" name="CasellaDiTesto 96"/>
          <p:cNvSpPr txBox="1"/>
          <p:nvPr/>
        </p:nvSpPr>
        <p:spPr>
          <a:xfrm>
            <a:off x="4283968" y="4603194"/>
            <a:ext cx="108801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Kaoni</a:t>
            </a:r>
          </a:p>
        </p:txBody>
      </p:sp>
      <p:sp>
        <p:nvSpPr>
          <p:cNvPr id="98" name="CasellaDiTesto 97"/>
          <p:cNvSpPr txBox="1"/>
          <p:nvPr/>
        </p:nvSpPr>
        <p:spPr>
          <a:xfrm>
            <a:off x="4067944" y="2498120"/>
            <a:ext cx="189019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Sono </a:t>
            </a:r>
            <a:r>
              <a:rPr kumimoji="0" lang="it-IT" sz="3000" b="0" i="0" u="none" strike="noStrike" kern="1200" cap="none" spc="0" normalizeH="0" baseline="0" noProof="0" dirty="0">
                <a:ln>
                  <a:noFill/>
                </a:ln>
                <a:solidFill>
                  <a:srgbClr val="FF0000"/>
                </a:solidFill>
                <a:effectLst/>
                <a:uLnTx/>
                <a:uFillTx/>
                <a:latin typeface="Calibri"/>
                <a:ea typeface="+mn-ea"/>
                <a:cs typeface="Courier New"/>
              </a:rPr>
              <a:t>legati </a:t>
            </a:r>
            <a:r>
              <a:rPr kumimoji="0" lang="it-IT" sz="3000" b="0" i="0" u="none" strike="noStrike" kern="1200" cap="none" spc="0" normalizeH="0" baseline="0" noProof="0" dirty="0">
                <a:ln>
                  <a:noFill/>
                </a:ln>
                <a:solidFill>
                  <a:prstClr val="black"/>
                </a:solidFill>
                <a:effectLst/>
                <a:uLnTx/>
                <a:uFillTx/>
                <a:latin typeface="Calibri"/>
                <a:ea typeface="+mn-ea"/>
                <a:cs typeface="Courier New"/>
              </a:rPr>
              <a:t>dalla </a:t>
            </a:r>
            <a:r>
              <a:rPr kumimoji="0" lang="it-IT" sz="3000" b="0" i="0" u="none" strike="noStrike" kern="1200" cap="none" spc="0" normalizeH="0" baseline="0" noProof="0" dirty="0">
                <a:ln>
                  <a:noFill/>
                </a:ln>
                <a:solidFill>
                  <a:srgbClr val="FF0000"/>
                </a:solidFill>
                <a:effectLst/>
                <a:uLnTx/>
                <a:uFillTx/>
                <a:latin typeface="Calibri"/>
                <a:ea typeface="+mn-ea"/>
                <a:cs typeface="Courier New"/>
              </a:rPr>
              <a:t>forza forte</a:t>
            </a:r>
            <a:r>
              <a:rPr kumimoji="0" lang="it-IT" sz="3000" b="0" i="0" u="none" strike="noStrike" kern="1200" cap="none" spc="0" normalizeH="0" baseline="0" noProof="0" dirty="0">
                <a:ln>
                  <a:noFill/>
                </a:ln>
                <a:solidFill>
                  <a:prstClr val="black"/>
                </a:solidFill>
                <a:effectLst/>
                <a:uLnTx/>
                <a:uFillTx/>
                <a:latin typeface="Calibri"/>
                <a:ea typeface="+mn-ea"/>
                <a:cs typeface="Courier New"/>
              </a:rPr>
              <a:t> con scambio di</a:t>
            </a:r>
          </a:p>
        </p:txBody>
      </p:sp>
      <p:sp>
        <p:nvSpPr>
          <p:cNvPr id="64" name="Parentesi graffa chiusa 63"/>
          <p:cNvSpPr/>
          <p:nvPr/>
        </p:nvSpPr>
        <p:spPr>
          <a:xfrm rot="5808275">
            <a:off x="7290519" y="3622845"/>
            <a:ext cx="413611" cy="2734372"/>
          </a:xfrm>
          <a:prstGeom prst="rightBrace">
            <a:avLst>
              <a:gd name="adj1" fmla="val 5091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22" name="Connettore 2 121"/>
          <p:cNvCxnSpPr/>
          <p:nvPr/>
        </p:nvCxnSpPr>
        <p:spPr>
          <a:xfrm>
            <a:off x="5027678" y="2132856"/>
            <a:ext cx="192394" cy="504056"/>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79" name="CasellaDiTesto 178"/>
          <p:cNvSpPr txBox="1"/>
          <p:nvPr/>
        </p:nvSpPr>
        <p:spPr>
          <a:xfrm>
            <a:off x="4932041" y="4304129"/>
            <a:ext cx="100811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Pioni</a:t>
            </a:r>
          </a:p>
        </p:txBody>
      </p:sp>
      <p:cxnSp>
        <p:nvCxnSpPr>
          <p:cNvPr id="224" name="Connettore 2 223"/>
          <p:cNvCxnSpPr/>
          <p:nvPr/>
        </p:nvCxnSpPr>
        <p:spPr>
          <a:xfrm flipH="1">
            <a:off x="5443988" y="2132856"/>
            <a:ext cx="748192" cy="504056"/>
          </a:xfrm>
          <a:prstGeom prst="straightConnector1">
            <a:avLst/>
          </a:prstGeom>
          <a:ln w="190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41" name="Parentesi graffa chiusa 240"/>
          <p:cNvSpPr/>
          <p:nvPr/>
        </p:nvSpPr>
        <p:spPr>
          <a:xfrm rot="4336282">
            <a:off x="5022153" y="4199131"/>
            <a:ext cx="364613" cy="1661308"/>
          </a:xfrm>
          <a:prstGeom prst="rightBrace">
            <a:avLst>
              <a:gd name="adj1" fmla="val 5091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244" name="CasellaDiTesto 243"/>
          <p:cNvSpPr txBox="1"/>
          <p:nvPr/>
        </p:nvSpPr>
        <p:spPr>
          <a:xfrm>
            <a:off x="5148064" y="5751633"/>
            <a:ext cx="284310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000" b="0" i="0" u="none" strike="noStrike" kern="1200" cap="none" spc="0" normalizeH="0" baseline="0" noProof="0" dirty="0">
                <a:ln>
                  <a:noFill/>
                </a:ln>
                <a:solidFill>
                  <a:prstClr val="black"/>
                </a:solidFill>
                <a:effectLst/>
                <a:uLnTx/>
                <a:uFillTx/>
                <a:latin typeface="Calibri"/>
                <a:ea typeface="+mn-ea"/>
                <a:cs typeface="Courier New"/>
              </a:rPr>
              <a:t>x 2 (Antimateria)</a:t>
            </a:r>
          </a:p>
        </p:txBody>
      </p:sp>
      <p:sp>
        <p:nvSpPr>
          <p:cNvPr id="245" name="Parentesi graffa chiusa 244"/>
          <p:cNvSpPr/>
          <p:nvPr/>
        </p:nvSpPr>
        <p:spPr>
          <a:xfrm rot="5400000">
            <a:off x="6361729" y="3391882"/>
            <a:ext cx="452988" cy="4464494"/>
          </a:xfrm>
          <a:prstGeom prst="rightBrace">
            <a:avLst>
              <a:gd name="adj1" fmla="val 5091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Titolo 1"/>
          <p:cNvSpPr txBox="1">
            <a:spLocks/>
          </p:cNvSpPr>
          <p:nvPr/>
        </p:nvSpPr>
        <p:spPr>
          <a:xfrm>
            <a:off x="0" y="-75501"/>
            <a:ext cx="9144000" cy="79847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rgbClr val="FF0000"/>
                </a:solidFill>
                <a:latin typeface="+mj-lt"/>
                <a:ea typeface="+mj-ea"/>
                <a:cs typeface="+mj-cs"/>
              </a:defRPr>
            </a:lvl1pPr>
          </a:lstStyle>
          <a:p>
            <a:r>
              <a:rPr lang="it-IT" dirty="0"/>
              <a:t>il quadro della situazione</a:t>
            </a:r>
          </a:p>
        </p:txBody>
      </p:sp>
      <p:sp>
        <p:nvSpPr>
          <p:cNvPr id="17" name="Segnaposto data 16"/>
          <p:cNvSpPr>
            <a:spLocks noGrp="1"/>
          </p:cNvSpPr>
          <p:nvPr>
            <p:ph type="dt" sz="half" idx="10"/>
          </p:nvPr>
        </p:nvSpPr>
        <p:spPr/>
        <p:txBody>
          <a:bodyPr/>
          <a:lstStyle/>
          <a:p>
            <a:r>
              <a:rPr lang="it-IT"/>
              <a:t>Pieve di Soligo, Auditorium Battistella Moccia, 16/02/2017</a:t>
            </a:r>
            <a:endParaRPr lang="it-IT" dirty="0"/>
          </a:p>
        </p:txBody>
      </p:sp>
    </p:spTree>
    <p:extLst>
      <p:ext uri="{BB962C8B-B14F-4D97-AF65-F5344CB8AC3E}">
        <p14:creationId xmlns:p14="http://schemas.microsoft.com/office/powerpoint/2010/main" val="98597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10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1000"/>
                                        <p:tgtEl>
                                          <p:spTgt spid="8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1000"/>
                                        <p:tgtEl>
                                          <p:spTgt spid="98"/>
                                        </p:tgtEl>
                                      </p:cBhvr>
                                    </p:animEffect>
                                  </p:childTnLst>
                                </p:cTn>
                              </p:par>
                              <p:par>
                                <p:cTn id="82" presetID="10" presetClass="entr" presetSubtype="0" fill="hold" nodeType="withEffect">
                                  <p:stCondLst>
                                    <p:cond delay="0"/>
                                  </p:stCondLst>
                                  <p:childTnLst>
                                    <p:set>
                                      <p:cBhvr>
                                        <p:cTn id="83" dur="1" fill="hold">
                                          <p:stCondLst>
                                            <p:cond delay="0"/>
                                          </p:stCondLst>
                                        </p:cTn>
                                        <p:tgtEl>
                                          <p:spTgt spid="122"/>
                                        </p:tgtEl>
                                        <p:attrNameLst>
                                          <p:attrName>style.visibility</p:attrName>
                                        </p:attrNameLst>
                                      </p:cBhvr>
                                      <p:to>
                                        <p:strVal val="visible"/>
                                      </p:to>
                                    </p:set>
                                    <p:animEffect transition="in" filter="fade">
                                      <p:cBhvr>
                                        <p:cTn id="84" dur="1000"/>
                                        <p:tgtEl>
                                          <p:spTgt spid="122"/>
                                        </p:tgtEl>
                                      </p:cBhvr>
                                    </p:animEffect>
                                  </p:childTnLst>
                                </p:cTn>
                              </p:par>
                              <p:par>
                                <p:cTn id="85" presetID="10" presetClass="entr" presetSubtype="0" fill="hold" nodeType="withEffect">
                                  <p:stCondLst>
                                    <p:cond delay="0"/>
                                  </p:stCondLst>
                                  <p:childTnLst>
                                    <p:set>
                                      <p:cBhvr>
                                        <p:cTn id="86" dur="1" fill="hold">
                                          <p:stCondLst>
                                            <p:cond delay="0"/>
                                          </p:stCondLst>
                                        </p:cTn>
                                        <p:tgtEl>
                                          <p:spTgt spid="224"/>
                                        </p:tgtEl>
                                        <p:attrNameLst>
                                          <p:attrName>style.visibility</p:attrName>
                                        </p:attrNameLst>
                                      </p:cBhvr>
                                      <p:to>
                                        <p:strVal val="visible"/>
                                      </p:to>
                                    </p:set>
                                    <p:animEffect transition="in" filter="fade">
                                      <p:cBhvr>
                                        <p:cTn id="87" dur="1000"/>
                                        <p:tgtEl>
                                          <p:spTgt spid="2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9"/>
                                        </p:tgtEl>
                                        <p:attrNameLst>
                                          <p:attrName>style.visibility</p:attrName>
                                        </p:attrNameLst>
                                      </p:cBhvr>
                                      <p:to>
                                        <p:strVal val="visible"/>
                                      </p:to>
                                    </p:set>
                                    <p:animEffect transition="in" filter="fade">
                                      <p:cBhvr>
                                        <p:cTn id="90" dur="1000"/>
                                        <p:tgtEl>
                                          <p:spTgt spid="17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fade">
                                      <p:cBhvr>
                                        <p:cTn id="95" dur="1000"/>
                                        <p:tgtEl>
                                          <p:spTgt spid="9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41"/>
                                        </p:tgtEl>
                                        <p:attrNameLst>
                                          <p:attrName>style.visibility</p:attrName>
                                        </p:attrNameLst>
                                      </p:cBhvr>
                                      <p:to>
                                        <p:strVal val="visible"/>
                                      </p:to>
                                    </p:set>
                                    <p:animEffect transition="in" filter="fade">
                                      <p:cBhvr>
                                        <p:cTn id="100" dur="1000"/>
                                        <p:tgtEl>
                                          <p:spTgt spid="2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6"/>
                                        </p:tgtEl>
                                        <p:attrNameLst>
                                          <p:attrName>style.visibility</p:attrName>
                                        </p:attrNameLst>
                                      </p:cBhvr>
                                      <p:to>
                                        <p:strVal val="visible"/>
                                      </p:to>
                                    </p:set>
                                    <p:animEffect transition="in" filter="fade">
                                      <p:cBhvr>
                                        <p:cTn id="103" dur="1000"/>
                                        <p:tgtEl>
                                          <p:spTgt spid="9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45"/>
                                        </p:tgtEl>
                                        <p:attrNameLst>
                                          <p:attrName>style.visibility</p:attrName>
                                        </p:attrNameLst>
                                      </p:cBhvr>
                                      <p:to>
                                        <p:strVal val="visible"/>
                                      </p:to>
                                    </p:set>
                                    <p:animEffect transition="in" filter="fade">
                                      <p:cBhvr>
                                        <p:cTn id="108" dur="1000"/>
                                        <p:tgtEl>
                                          <p:spTgt spid="24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44"/>
                                        </p:tgtEl>
                                        <p:attrNameLst>
                                          <p:attrName>style.visibility</p:attrName>
                                        </p:attrNameLst>
                                      </p:cBhvr>
                                      <p:to>
                                        <p:strVal val="visible"/>
                                      </p:to>
                                    </p:set>
                                    <p:animEffect transition="in" filter="fade">
                                      <p:cBhvr>
                                        <p:cTn id="111"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87" grpId="0"/>
      <p:bldP spid="96" grpId="0"/>
      <p:bldP spid="97" grpId="0"/>
      <p:bldP spid="98" grpId="0"/>
      <p:bldP spid="64" grpId="0" animBg="1"/>
      <p:bldP spid="179" grpId="0"/>
      <p:bldP spid="241" grpId="0" animBg="1"/>
      <p:bldP spid="244" grpId="0"/>
      <p:bldP spid="2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atomismo di Democrito</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5</a:t>
            </a:fld>
            <a:endParaRPr lang="it-IT" dirty="0"/>
          </a:p>
        </p:txBody>
      </p:sp>
      <p:grpSp>
        <p:nvGrpSpPr>
          <p:cNvPr id="15" name="Gruppo 14"/>
          <p:cNvGrpSpPr/>
          <p:nvPr/>
        </p:nvGrpSpPr>
        <p:grpSpPr>
          <a:xfrm>
            <a:off x="374277" y="2713505"/>
            <a:ext cx="8518203" cy="2373767"/>
            <a:chOff x="374277" y="2713505"/>
            <a:chExt cx="7582099" cy="2373767"/>
          </a:xfrm>
        </p:grpSpPr>
        <p:sp>
          <p:nvSpPr>
            <p:cNvPr id="7" name="CasellaDiTesto 6"/>
            <p:cNvSpPr txBox="1"/>
            <p:nvPr/>
          </p:nvSpPr>
          <p:spPr>
            <a:xfrm>
              <a:off x="374277" y="2713505"/>
              <a:ext cx="7029044" cy="461665"/>
            </a:xfrm>
            <a:prstGeom prst="rect">
              <a:avLst/>
            </a:prstGeom>
            <a:noFill/>
          </p:spPr>
          <p:txBody>
            <a:bodyPr wrap="square" rtlCol="0">
              <a:spAutoFit/>
            </a:bodyPr>
            <a:lstStyle/>
            <a:p>
              <a:r>
                <a:rPr lang="it-IT" sz="2400" dirty="0"/>
                <a:t>Realtà costituita da </a:t>
              </a:r>
              <a:r>
                <a:rPr lang="it-IT" sz="2400" dirty="0">
                  <a:solidFill>
                    <a:srgbClr val="FF0000"/>
                  </a:solidFill>
                </a:rPr>
                <a:t>elementi di base </a:t>
              </a:r>
              <a:r>
                <a:rPr lang="it-IT" sz="2400" dirty="0"/>
                <a:t>detti ATOMI</a:t>
              </a:r>
            </a:p>
          </p:txBody>
        </p:sp>
        <p:sp>
          <p:nvSpPr>
            <p:cNvPr id="8" name="CasellaDiTesto 7"/>
            <p:cNvSpPr txBox="1"/>
            <p:nvPr/>
          </p:nvSpPr>
          <p:spPr>
            <a:xfrm>
              <a:off x="1475656" y="3148280"/>
              <a:ext cx="6480720" cy="1938992"/>
            </a:xfrm>
            <a:prstGeom prst="rect">
              <a:avLst/>
            </a:prstGeom>
            <a:noFill/>
          </p:spPr>
          <p:txBody>
            <a:bodyPr wrap="square" rtlCol="0">
              <a:spAutoFit/>
            </a:bodyPr>
            <a:lstStyle/>
            <a:p>
              <a:pPr marL="285750" indent="-285750">
                <a:buFont typeface="Arial" panose="020B0604020202020204" pitchFamily="34" charset="0"/>
                <a:buChar char="•"/>
              </a:pPr>
              <a:r>
                <a:rPr lang="it-IT" sz="2400" dirty="0"/>
                <a:t>gli atomi sono in moto incessante, caotico, irregolare</a:t>
              </a:r>
            </a:p>
            <a:p>
              <a:pPr marL="285750" indent="-285750">
                <a:buFont typeface="Arial" panose="020B0604020202020204" pitchFamily="34" charset="0"/>
                <a:buChar char="•"/>
              </a:pPr>
              <a:r>
                <a:rPr lang="it-IT" sz="2400" dirty="0"/>
                <a:t>gli atomi differiscono per forma, grandezza, ordine e posizione</a:t>
              </a:r>
            </a:p>
            <a:p>
              <a:pPr marL="285750" indent="-285750">
                <a:buFont typeface="Arial" panose="020B0604020202020204" pitchFamily="34" charset="0"/>
                <a:buChar char="•"/>
              </a:pPr>
              <a:r>
                <a:rPr lang="it-IT" sz="2400" dirty="0"/>
                <a:t>gli atomi si muovono </a:t>
              </a:r>
              <a:r>
                <a:rPr lang="it-IT" sz="2400" dirty="0">
                  <a:solidFill>
                    <a:srgbClr val="FF0000"/>
                  </a:solidFill>
                </a:rPr>
                <a:t>NEL VUOTO</a:t>
              </a:r>
            </a:p>
          </p:txBody>
        </p:sp>
      </p:grpSp>
      <p:sp>
        <p:nvSpPr>
          <p:cNvPr id="9" name="Rettangolo 8"/>
          <p:cNvSpPr/>
          <p:nvPr/>
        </p:nvSpPr>
        <p:spPr>
          <a:xfrm>
            <a:off x="395536" y="5070579"/>
            <a:ext cx="8258278" cy="646331"/>
          </a:xfrm>
          <a:prstGeom prst="rect">
            <a:avLst/>
          </a:prstGeom>
        </p:spPr>
        <p:txBody>
          <a:bodyPr wrap="square">
            <a:spAutoFit/>
          </a:bodyPr>
          <a:lstStyle/>
          <a:p>
            <a:pPr algn="just"/>
            <a:r>
              <a:rPr lang="it-IT" dirty="0">
                <a:latin typeface="Verdana" panose="020B0604030504040204" pitchFamily="34" charset="0"/>
              </a:rPr>
              <a:t>La </a:t>
            </a:r>
            <a:r>
              <a:rPr lang="it-IT" dirty="0">
                <a:solidFill>
                  <a:srgbClr val="FF0000"/>
                </a:solidFill>
                <a:latin typeface="Verdana" panose="020B0604030504040204" pitchFamily="34" charset="0"/>
              </a:rPr>
              <a:t>diversità delle cose</a:t>
            </a:r>
            <a:r>
              <a:rPr lang="it-IT" dirty="0">
                <a:latin typeface="Verdana" panose="020B0604030504040204" pitchFamily="34" charset="0"/>
              </a:rPr>
              <a:t> è spiegata in base alla </a:t>
            </a:r>
            <a:r>
              <a:rPr lang="it-IT" dirty="0">
                <a:solidFill>
                  <a:srgbClr val="FF0000"/>
                </a:solidFill>
                <a:latin typeface="Verdana" panose="020B0604030504040204" pitchFamily="34" charset="0"/>
              </a:rPr>
              <a:t>varietà della forma</a:t>
            </a:r>
            <a:r>
              <a:rPr lang="it-IT" dirty="0">
                <a:latin typeface="Verdana" panose="020B0604030504040204" pitchFamily="34" charset="0"/>
              </a:rPr>
              <a:t>, della </a:t>
            </a:r>
            <a:r>
              <a:rPr lang="it-IT" dirty="0">
                <a:solidFill>
                  <a:srgbClr val="FF0000"/>
                </a:solidFill>
                <a:latin typeface="Verdana" panose="020B0604030504040204" pitchFamily="34" charset="0"/>
              </a:rPr>
              <a:t>grandezza</a:t>
            </a:r>
            <a:r>
              <a:rPr lang="it-IT" dirty="0">
                <a:latin typeface="Verdana" panose="020B0604030504040204" pitchFamily="34" charset="0"/>
              </a:rPr>
              <a:t> e della </a:t>
            </a:r>
            <a:r>
              <a:rPr lang="it-IT" dirty="0">
                <a:solidFill>
                  <a:srgbClr val="FF0000"/>
                </a:solidFill>
                <a:latin typeface="Verdana" panose="020B0604030504040204" pitchFamily="34" charset="0"/>
              </a:rPr>
              <a:t>disposizione</a:t>
            </a:r>
            <a:r>
              <a:rPr lang="it-IT" dirty="0">
                <a:latin typeface="Verdana" panose="020B0604030504040204" pitchFamily="34" charset="0"/>
              </a:rPr>
              <a:t> degli atomi che si aggregano</a:t>
            </a:r>
            <a:endParaRPr lang="it-IT" dirty="0"/>
          </a:p>
        </p:txBody>
      </p:sp>
      <p:grpSp>
        <p:nvGrpSpPr>
          <p:cNvPr id="12" name="Gruppo 11"/>
          <p:cNvGrpSpPr/>
          <p:nvPr/>
        </p:nvGrpSpPr>
        <p:grpSpPr>
          <a:xfrm>
            <a:off x="395536" y="908720"/>
            <a:ext cx="7560840" cy="1655733"/>
            <a:chOff x="395536" y="908720"/>
            <a:chExt cx="7560840" cy="1655733"/>
          </a:xfrm>
        </p:grpSpPr>
        <p:sp>
          <p:nvSpPr>
            <p:cNvPr id="6" name="CasellaDiTesto 5"/>
            <p:cNvSpPr txBox="1"/>
            <p:nvPr/>
          </p:nvSpPr>
          <p:spPr>
            <a:xfrm>
              <a:off x="395536" y="908720"/>
              <a:ext cx="4176464" cy="369332"/>
            </a:xfrm>
            <a:prstGeom prst="rect">
              <a:avLst/>
            </a:prstGeom>
            <a:noFill/>
          </p:spPr>
          <p:txBody>
            <a:bodyPr wrap="square" rtlCol="0">
              <a:spAutoFit/>
            </a:bodyPr>
            <a:lstStyle/>
            <a:p>
              <a:r>
                <a:rPr lang="it-IT" b="1" dirty="0"/>
                <a:t>DEMOCRITO (460 – 370)</a:t>
              </a:r>
            </a:p>
          </p:txBody>
        </p:sp>
        <p:sp>
          <p:nvSpPr>
            <p:cNvPr id="10" name="CasellaDiTesto 9"/>
            <p:cNvSpPr txBox="1"/>
            <p:nvPr/>
          </p:nvSpPr>
          <p:spPr>
            <a:xfrm>
              <a:off x="4788024" y="1278052"/>
              <a:ext cx="3168352" cy="369332"/>
            </a:xfrm>
            <a:prstGeom prst="rect">
              <a:avLst/>
            </a:prstGeom>
            <a:noFill/>
          </p:spPr>
          <p:txBody>
            <a:bodyPr wrap="square" rtlCol="0">
              <a:spAutoFit/>
            </a:bodyPr>
            <a:lstStyle/>
            <a:p>
              <a:r>
                <a:rPr lang="it-IT" dirty="0"/>
                <a:t>EPICURO (341 – 270)</a:t>
              </a:r>
            </a:p>
          </p:txBody>
        </p:sp>
        <p:sp>
          <p:nvSpPr>
            <p:cNvPr id="11" name="CasellaDiTesto 10"/>
            <p:cNvSpPr txBox="1"/>
            <p:nvPr/>
          </p:nvSpPr>
          <p:spPr>
            <a:xfrm>
              <a:off x="4781965" y="1930246"/>
              <a:ext cx="2736304" cy="369332"/>
            </a:xfrm>
            <a:prstGeom prst="rect">
              <a:avLst/>
            </a:prstGeom>
            <a:noFill/>
          </p:spPr>
          <p:txBody>
            <a:bodyPr wrap="square" rtlCol="0">
              <a:spAutoFit/>
            </a:bodyPr>
            <a:lstStyle/>
            <a:p>
              <a:r>
                <a:rPr lang="it-IT" dirty="0"/>
                <a:t>LUCREZIO (98 -54)</a:t>
              </a:r>
            </a:p>
          </p:txBody>
        </p:sp>
        <p:pic>
          <p:nvPicPr>
            <p:cNvPr id="1026" name="Picture 2" descr="Risultati immag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811" y="1347412"/>
              <a:ext cx="1003722" cy="1028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949858"/>
              <a:ext cx="504056" cy="85460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ttore 2 12"/>
            <p:cNvCxnSpPr/>
            <p:nvPr/>
          </p:nvCxnSpPr>
          <p:spPr>
            <a:xfrm>
              <a:off x="2987824" y="1278052"/>
              <a:ext cx="1591816" cy="526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Parentesi graffa aperta 13"/>
            <p:cNvSpPr/>
            <p:nvPr/>
          </p:nvSpPr>
          <p:spPr>
            <a:xfrm>
              <a:off x="4713821" y="1200408"/>
              <a:ext cx="74203" cy="11927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030" name="Picture 6" descr="File:Lucretius Ro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4749" y="1885401"/>
              <a:ext cx="473595" cy="6790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41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97632"/>
            <a:ext cx="9144000" cy="798478"/>
          </a:xfrm>
        </p:spPr>
        <p:txBody>
          <a:bodyPr/>
          <a:lstStyle/>
          <a:p>
            <a:r>
              <a:rPr lang="it-IT" dirty="0"/>
              <a:t>una teoria valida!</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6</a:t>
            </a:fld>
            <a:endParaRPr lang="it-IT" dirty="0"/>
          </a:p>
        </p:txBody>
      </p:sp>
      <p:grpSp>
        <p:nvGrpSpPr>
          <p:cNvPr id="10" name="Gruppo 9"/>
          <p:cNvGrpSpPr/>
          <p:nvPr/>
        </p:nvGrpSpPr>
        <p:grpSpPr>
          <a:xfrm>
            <a:off x="494656" y="1268760"/>
            <a:ext cx="8496944" cy="4059009"/>
            <a:chOff x="395536" y="1500014"/>
            <a:chExt cx="8496944" cy="4059009"/>
          </a:xfrm>
        </p:grpSpPr>
        <p:sp>
          <p:nvSpPr>
            <p:cNvPr id="6" name="CasellaDiTesto 5"/>
            <p:cNvSpPr txBox="1"/>
            <p:nvPr/>
          </p:nvSpPr>
          <p:spPr>
            <a:xfrm>
              <a:off x="395536" y="1500014"/>
              <a:ext cx="8496944" cy="830997"/>
            </a:xfrm>
            <a:prstGeom prst="rect">
              <a:avLst/>
            </a:prstGeom>
            <a:noFill/>
          </p:spPr>
          <p:txBody>
            <a:bodyPr wrap="square" rtlCol="0">
              <a:spAutoFit/>
            </a:bodyPr>
            <a:lstStyle/>
            <a:p>
              <a:pPr algn="just"/>
              <a:r>
                <a:rPr lang="it-IT" sz="2400" dirty="0"/>
                <a:t>Malgrado tutto… sono ipotesi che vengono accolte anche dai </a:t>
              </a:r>
              <a:r>
                <a:rPr lang="it-IT" sz="2400" dirty="0">
                  <a:solidFill>
                    <a:srgbClr val="FF0000"/>
                  </a:solidFill>
                </a:rPr>
                <a:t>primi fisici </a:t>
              </a:r>
              <a:r>
                <a:rPr lang="it-IT" sz="2400" dirty="0"/>
                <a:t>(XVII - XVIII secolo)</a:t>
              </a:r>
            </a:p>
          </p:txBody>
        </p:sp>
        <p:pic>
          <p:nvPicPr>
            <p:cNvPr id="1026" name="Picture 2" descr="Risultati immag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08920"/>
              <a:ext cx="1928926" cy="235329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Risultati immagini per Isaac Newt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0" name="Picture 6" descr="Risultati immag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682473"/>
              <a:ext cx="2095500" cy="28765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75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teoria cinetica dei gas</a:t>
            </a:r>
          </a:p>
        </p:txBody>
      </p:sp>
      <p:sp>
        <p:nvSpPr>
          <p:cNvPr id="3" name="Segnaposto data 2"/>
          <p:cNvSpPr>
            <a:spLocks noGrp="1"/>
          </p:cNvSpPr>
          <p:nvPr>
            <p:ph type="dt" sz="half" idx="10"/>
          </p:nvPr>
        </p:nvSpPr>
        <p:spPr/>
        <p:txBody>
          <a:bodyPr/>
          <a:lstStyle/>
          <a:p>
            <a:r>
              <a:rPr lang="it-IT"/>
              <a:t>Pieve di Soligo, Auditorium Battistella Moccia, 16/02/2017</a:t>
            </a:r>
            <a:endParaRPr lang="it-IT" dirty="0"/>
          </a:p>
        </p:txBody>
      </p:sp>
      <p:sp>
        <p:nvSpPr>
          <p:cNvPr id="4" name="Segnaposto piè di pagina 3"/>
          <p:cNvSpPr>
            <a:spLocks noGrp="1"/>
          </p:cNvSpPr>
          <p:nvPr>
            <p:ph type="ftr" sz="quarter" idx="11"/>
          </p:nvPr>
        </p:nvSpPr>
        <p:spPr/>
        <p:txBody>
          <a:bodyPr/>
          <a:lstStyle/>
          <a:p>
            <a:r>
              <a:rPr lang="it-IT"/>
              <a:t>Prof. Francesco Maria Cardano</a:t>
            </a:r>
          </a:p>
          <a:p>
            <a:r>
              <a:rPr lang="it-IT"/>
              <a:t>Prof. Francesco Zampieri</a:t>
            </a:r>
          </a:p>
          <a:p>
            <a:r>
              <a:rPr lang="it-IT"/>
              <a:t>I.S.I.S.S. Marco Casagrande</a:t>
            </a:r>
            <a:endParaRPr lang="it-IT" dirty="0"/>
          </a:p>
        </p:txBody>
      </p:sp>
      <p:sp>
        <p:nvSpPr>
          <p:cNvPr id="5" name="Segnaposto numero diapositiva 4"/>
          <p:cNvSpPr>
            <a:spLocks noGrp="1"/>
          </p:cNvSpPr>
          <p:nvPr>
            <p:ph type="sldNum" sz="quarter" idx="12"/>
          </p:nvPr>
        </p:nvSpPr>
        <p:spPr/>
        <p:txBody>
          <a:bodyPr/>
          <a:lstStyle/>
          <a:p>
            <a:r>
              <a:rPr lang="it-IT"/>
              <a:t>La fisica delle particelle elementari</a:t>
            </a:r>
          </a:p>
          <a:p>
            <a:fld id="{E7A41E1B-4F70-4964-A407-84C68BE8251C}" type="slidenum">
              <a:rPr lang="it-IT" smtClean="0"/>
              <a:pPr/>
              <a:t>7</a:t>
            </a:fld>
            <a:endParaRPr lang="it-IT" dirty="0"/>
          </a:p>
        </p:txBody>
      </p:sp>
      <p:sp>
        <p:nvSpPr>
          <p:cNvPr id="6" name="CasellaDiTesto 5"/>
          <p:cNvSpPr txBox="1"/>
          <p:nvPr/>
        </p:nvSpPr>
        <p:spPr>
          <a:xfrm>
            <a:off x="457803" y="1087713"/>
            <a:ext cx="6922399" cy="461665"/>
          </a:xfrm>
          <a:prstGeom prst="rect">
            <a:avLst/>
          </a:prstGeom>
          <a:noFill/>
        </p:spPr>
        <p:txBody>
          <a:bodyPr wrap="square" rtlCol="0">
            <a:spAutoFit/>
          </a:bodyPr>
          <a:lstStyle/>
          <a:p>
            <a:r>
              <a:rPr lang="it-IT" sz="2400" dirty="0">
                <a:solidFill>
                  <a:srgbClr val="FF0000"/>
                </a:solidFill>
              </a:rPr>
              <a:t>PRIMO MODELLO PARTICELLARE </a:t>
            </a:r>
            <a:r>
              <a:rPr lang="it-IT" sz="2400" dirty="0"/>
              <a:t>per la materia</a:t>
            </a:r>
          </a:p>
        </p:txBody>
      </p:sp>
      <p:grpSp>
        <p:nvGrpSpPr>
          <p:cNvPr id="9" name="Gruppo 8"/>
          <p:cNvGrpSpPr/>
          <p:nvPr/>
        </p:nvGrpSpPr>
        <p:grpSpPr>
          <a:xfrm>
            <a:off x="711290" y="1865997"/>
            <a:ext cx="8158370" cy="2505075"/>
            <a:chOff x="711290" y="1865997"/>
            <a:chExt cx="8158370" cy="2505075"/>
          </a:xfrm>
        </p:grpSpPr>
        <p:pic>
          <p:nvPicPr>
            <p:cNvPr id="2050" name="Picture 2" descr="https://upload.wikimedia.org/wikipedia/commons/6/6d/Translational_mo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65997"/>
              <a:ext cx="2857500" cy="250507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711290" y="2492584"/>
              <a:ext cx="5012837" cy="1323439"/>
            </a:xfrm>
            <a:prstGeom prst="rect">
              <a:avLst/>
            </a:prstGeom>
          </p:spPr>
          <p:txBody>
            <a:bodyPr wrap="square">
              <a:spAutoFit/>
            </a:bodyPr>
            <a:lstStyle/>
            <a:p>
              <a:pPr algn="just"/>
              <a:r>
                <a:rPr lang="it-IT" sz="2000" dirty="0">
                  <a:solidFill>
                    <a:srgbClr val="FF0000"/>
                  </a:solidFill>
                  <a:latin typeface="Arial" panose="020B0604020202020204" pitchFamily="34" charset="0"/>
                </a:rPr>
                <a:t>GAS</a:t>
              </a:r>
              <a:r>
                <a:rPr lang="it-IT" sz="2000" dirty="0">
                  <a:solidFill>
                    <a:srgbClr val="252525"/>
                  </a:solidFill>
                  <a:latin typeface="Arial" panose="020B0604020202020204" pitchFamily="34" charset="0"/>
                </a:rPr>
                <a:t> = gran numero di </a:t>
              </a:r>
              <a:r>
                <a:rPr lang="it-IT" sz="2000" dirty="0">
                  <a:solidFill>
                    <a:srgbClr val="FF0000"/>
                  </a:solidFill>
                  <a:latin typeface="Arial" panose="020B0604020202020204" pitchFamily="34" charset="0"/>
                </a:rPr>
                <a:t>piccole particelle </a:t>
              </a:r>
              <a:r>
                <a:rPr lang="it-IT" sz="2000" dirty="0">
                  <a:solidFill>
                    <a:srgbClr val="252525"/>
                  </a:solidFill>
                  <a:latin typeface="Arial" panose="020B0604020202020204" pitchFamily="34" charset="0"/>
                </a:rPr>
                <a:t>che sono in </a:t>
              </a:r>
              <a:r>
                <a:rPr lang="it-IT" sz="2000" dirty="0">
                  <a:solidFill>
                    <a:srgbClr val="FF0000"/>
                  </a:solidFill>
                  <a:latin typeface="Arial" panose="020B0604020202020204" pitchFamily="34" charset="0"/>
                </a:rPr>
                <a:t>costante movimento casuale</a:t>
              </a:r>
              <a:r>
                <a:rPr lang="it-IT" sz="2000" dirty="0">
                  <a:solidFill>
                    <a:srgbClr val="252525"/>
                  </a:solidFill>
                  <a:latin typeface="Arial" panose="020B0604020202020204" pitchFamily="34" charset="0"/>
                </a:rPr>
                <a:t>. Le particelle muovendosi urtano tra di loro e con le pareti del contenitore.  </a:t>
              </a:r>
              <a:endParaRPr lang="it-IT" sz="2000" dirty="0"/>
            </a:p>
          </p:txBody>
        </p:sp>
      </p:grpSp>
      <p:sp>
        <p:nvSpPr>
          <p:cNvPr id="8" name="CasellaDiTesto 7"/>
          <p:cNvSpPr txBox="1"/>
          <p:nvPr/>
        </p:nvSpPr>
        <p:spPr>
          <a:xfrm>
            <a:off x="680896" y="4882114"/>
            <a:ext cx="7688088" cy="461665"/>
          </a:xfrm>
          <a:prstGeom prst="rect">
            <a:avLst/>
          </a:prstGeom>
          <a:noFill/>
        </p:spPr>
        <p:txBody>
          <a:bodyPr wrap="square" rtlCol="0">
            <a:spAutoFit/>
          </a:bodyPr>
          <a:lstStyle/>
          <a:p>
            <a:r>
              <a:rPr lang="it-IT" sz="2400" dirty="0"/>
              <a:t>Spiegazione MICROSCOPICA di proprietà MACROSCOPICHE</a:t>
            </a:r>
          </a:p>
        </p:txBody>
      </p:sp>
      <p:sp>
        <p:nvSpPr>
          <p:cNvPr id="10" name="CasellaDiTesto 9"/>
          <p:cNvSpPr txBox="1"/>
          <p:nvPr/>
        </p:nvSpPr>
        <p:spPr>
          <a:xfrm>
            <a:off x="6876256" y="908720"/>
            <a:ext cx="1368152" cy="369332"/>
          </a:xfrm>
          <a:prstGeom prst="rect">
            <a:avLst/>
          </a:prstGeom>
          <a:noFill/>
        </p:spPr>
        <p:txBody>
          <a:bodyPr wrap="square" rtlCol="0">
            <a:spAutoFit/>
          </a:bodyPr>
          <a:lstStyle/>
          <a:p>
            <a:r>
              <a:rPr lang="it-IT" dirty="0"/>
              <a:t>XVIII secolo</a:t>
            </a:r>
          </a:p>
        </p:txBody>
      </p:sp>
    </p:spTree>
    <p:extLst>
      <p:ext uri="{BB962C8B-B14F-4D97-AF65-F5344CB8AC3E}">
        <p14:creationId xmlns:p14="http://schemas.microsoft.com/office/powerpoint/2010/main" val="10946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384"/>
            <a:ext cx="8640960" cy="798478"/>
          </a:xfrm>
        </p:spPr>
        <p:txBody>
          <a:bodyPr>
            <a:normAutofit/>
          </a:bodyPr>
          <a:lstStyle/>
          <a:p>
            <a:r>
              <a:rPr lang="it-IT" dirty="0"/>
              <a:t>La teoria atomica in chimica</a:t>
            </a:r>
          </a:p>
        </p:txBody>
      </p:sp>
      <p:sp>
        <p:nvSpPr>
          <p:cNvPr id="10" name="CasellaDiTesto 9"/>
          <p:cNvSpPr txBox="1"/>
          <p:nvPr/>
        </p:nvSpPr>
        <p:spPr>
          <a:xfrm>
            <a:off x="1" y="620688"/>
            <a:ext cx="3491879" cy="1477328"/>
          </a:xfrm>
          <a:prstGeom prst="rect">
            <a:avLst/>
          </a:prstGeom>
          <a:noFill/>
        </p:spPr>
        <p:txBody>
          <a:bodyPr wrap="square" rtlCol="0">
            <a:spAutoFit/>
          </a:bodyPr>
          <a:lstStyle/>
          <a:p>
            <a:pPr marL="279400" indent="-279400">
              <a:buFont typeface="Calibri" panose="020F0502020204030204" pitchFamily="34" charset="0"/>
              <a:buChar char="−"/>
            </a:pPr>
            <a:r>
              <a:rPr lang="it-IT" sz="3000" dirty="0">
                <a:cs typeface="Arial" panose="020B0604020202020204" pitchFamily="34" charset="0"/>
              </a:rPr>
              <a:t>1789: legge di </a:t>
            </a:r>
            <a:r>
              <a:rPr lang="it-IT" sz="3000" i="1" dirty="0">
                <a:solidFill>
                  <a:srgbClr val="FF0000"/>
                </a:solidFill>
                <a:cs typeface="Arial" panose="020B0604020202020204" pitchFamily="34" charset="0"/>
              </a:rPr>
              <a:t>conservazione della massa</a:t>
            </a:r>
            <a:r>
              <a:rPr lang="it-IT" sz="3000" dirty="0">
                <a:cs typeface="Arial" panose="020B0604020202020204" pitchFamily="34" charset="0"/>
              </a:rPr>
              <a:t> di </a:t>
            </a:r>
            <a:r>
              <a:rPr lang="it-IT" sz="3000" dirty="0" err="1">
                <a:cs typeface="Arial" panose="020B0604020202020204" pitchFamily="34" charset="0"/>
              </a:rPr>
              <a:t>Lavoisier</a:t>
            </a:r>
            <a:endParaRPr lang="it-IT" sz="3000" dirty="0">
              <a:cs typeface="Arial" panose="020B0604020202020204" pitchFamily="34" charset="0"/>
            </a:endParaRPr>
          </a:p>
        </p:txBody>
      </p:sp>
      <p:sp>
        <p:nvSpPr>
          <p:cNvPr id="11" name="CasellaDiTesto 10"/>
          <p:cNvSpPr txBox="1"/>
          <p:nvPr/>
        </p:nvSpPr>
        <p:spPr>
          <a:xfrm>
            <a:off x="1" y="2000472"/>
            <a:ext cx="3131839" cy="1477328"/>
          </a:xfrm>
          <a:prstGeom prst="rect">
            <a:avLst/>
          </a:prstGeom>
          <a:noFill/>
        </p:spPr>
        <p:txBody>
          <a:bodyPr wrap="square" rtlCol="0">
            <a:spAutoFit/>
          </a:bodyPr>
          <a:lstStyle/>
          <a:p>
            <a:pPr marL="269875" indent="-269875">
              <a:buFont typeface="Calibri" panose="020F0502020204030204" pitchFamily="34" charset="0"/>
              <a:buChar char="−"/>
            </a:pPr>
            <a:r>
              <a:rPr lang="it-IT" sz="3000" dirty="0">
                <a:cs typeface="Arial" panose="020B0604020202020204" pitchFamily="34" charset="0"/>
              </a:rPr>
              <a:t>1799: legge delle </a:t>
            </a:r>
            <a:r>
              <a:rPr lang="it-IT" sz="3000" i="1" dirty="0">
                <a:solidFill>
                  <a:srgbClr val="FF0000"/>
                </a:solidFill>
                <a:cs typeface="Arial" panose="020B0604020202020204" pitchFamily="34" charset="0"/>
              </a:rPr>
              <a:t>proporzioni definite</a:t>
            </a:r>
            <a:r>
              <a:rPr lang="it-IT" sz="3000" dirty="0">
                <a:cs typeface="Arial" panose="020B0604020202020204" pitchFamily="34" charset="0"/>
              </a:rPr>
              <a:t> di Proust</a:t>
            </a:r>
            <a:endParaRPr lang="it-IT" sz="3000" dirty="0">
              <a:cs typeface="Courier New"/>
            </a:endParaRPr>
          </a:p>
        </p:txBody>
      </p:sp>
      <p:sp>
        <p:nvSpPr>
          <p:cNvPr id="12" name="CasellaDiTesto 11"/>
          <p:cNvSpPr txBox="1"/>
          <p:nvPr/>
        </p:nvSpPr>
        <p:spPr>
          <a:xfrm>
            <a:off x="1" y="3380256"/>
            <a:ext cx="3275855" cy="1477328"/>
          </a:xfrm>
          <a:prstGeom prst="rect">
            <a:avLst/>
          </a:prstGeom>
          <a:noFill/>
        </p:spPr>
        <p:txBody>
          <a:bodyPr wrap="square" rtlCol="0">
            <a:spAutoFit/>
          </a:bodyPr>
          <a:lstStyle/>
          <a:p>
            <a:pPr marL="277813" indent="-277813">
              <a:buFont typeface="Calibri" panose="020F0502020204030204" pitchFamily="34" charset="0"/>
              <a:buChar char="−"/>
            </a:pPr>
            <a:r>
              <a:rPr lang="it-IT" sz="3000" dirty="0">
                <a:cs typeface="Courier New"/>
              </a:rPr>
              <a:t>1808: legge delle </a:t>
            </a:r>
            <a:r>
              <a:rPr lang="it-IT" sz="3000" i="1" dirty="0">
                <a:solidFill>
                  <a:srgbClr val="FF0000"/>
                </a:solidFill>
                <a:cs typeface="Courier New"/>
              </a:rPr>
              <a:t>proporzioni multiple</a:t>
            </a:r>
            <a:r>
              <a:rPr lang="it-IT" sz="3000" dirty="0">
                <a:cs typeface="Courier New"/>
              </a:rPr>
              <a:t> di Dalton</a:t>
            </a:r>
          </a:p>
        </p:txBody>
      </p:sp>
      <p:sp>
        <p:nvSpPr>
          <p:cNvPr id="13" name="CasellaDiTesto 12"/>
          <p:cNvSpPr txBox="1"/>
          <p:nvPr/>
        </p:nvSpPr>
        <p:spPr>
          <a:xfrm>
            <a:off x="2" y="4760040"/>
            <a:ext cx="2843806" cy="1477328"/>
          </a:xfrm>
          <a:prstGeom prst="rect">
            <a:avLst/>
          </a:prstGeom>
          <a:noFill/>
        </p:spPr>
        <p:txBody>
          <a:bodyPr wrap="square" rtlCol="0">
            <a:spAutoFit/>
          </a:bodyPr>
          <a:lstStyle/>
          <a:p>
            <a:pPr marL="268288" indent="-268288">
              <a:buFont typeface="Calibri" panose="020F0502020204030204" pitchFamily="34" charset="0"/>
              <a:buChar char="−"/>
            </a:pPr>
            <a:r>
              <a:rPr lang="it-IT" sz="3000" dirty="0"/>
              <a:t>1811: legge dei </a:t>
            </a:r>
            <a:r>
              <a:rPr lang="it-IT" sz="3000" i="1" dirty="0">
                <a:solidFill>
                  <a:srgbClr val="FF0000"/>
                </a:solidFill>
              </a:rPr>
              <a:t>volumi costanti</a:t>
            </a:r>
            <a:r>
              <a:rPr lang="it-IT" sz="3000" i="1" dirty="0"/>
              <a:t> </a:t>
            </a:r>
            <a:r>
              <a:rPr lang="it-IT" sz="3000" dirty="0"/>
              <a:t>di Avogadro</a:t>
            </a:r>
          </a:p>
        </p:txBody>
      </p:sp>
      <p:sp>
        <p:nvSpPr>
          <p:cNvPr id="4" name="Parentesi graffa chiusa 3"/>
          <p:cNvSpPr/>
          <p:nvPr/>
        </p:nvSpPr>
        <p:spPr>
          <a:xfrm>
            <a:off x="3203848" y="764704"/>
            <a:ext cx="864096" cy="5328591"/>
          </a:xfrm>
          <a:prstGeom prst="rightBrace">
            <a:avLst>
              <a:gd name="adj1" fmla="val 188788"/>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Segnaposto data 5"/>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7" name="Segnaposto piè di pagina 6"/>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8" name="Segnaposto numero diapositiva 7"/>
          <p:cNvSpPr>
            <a:spLocks noGrp="1"/>
          </p:cNvSpPr>
          <p:nvPr>
            <p:ph type="sldNum" sz="quarter" idx="12"/>
          </p:nvPr>
        </p:nvSpPr>
        <p:spPr>
          <a:xfrm>
            <a:off x="6012160" y="6192688"/>
            <a:ext cx="2880320" cy="548680"/>
          </a:xfrm>
        </p:spPr>
        <p:txBody>
          <a:bodyPr/>
          <a:lstStyle/>
          <a:p>
            <a:r>
              <a:rPr lang="it-IT"/>
              <a:t>La fisica delle particelle elementari</a:t>
            </a:r>
          </a:p>
          <a:p>
            <a:fld id="{E7A41E1B-4F70-4964-A407-84C68BE8251C}" type="slidenum">
              <a:rPr lang="it-IT" smtClean="0"/>
              <a:pPr/>
              <a:t>8</a:t>
            </a:fld>
            <a:endParaRPr lang="it-IT" dirty="0"/>
          </a:p>
        </p:txBody>
      </p:sp>
      <p:sp>
        <p:nvSpPr>
          <p:cNvPr id="14" name="CasellaDiTesto 13"/>
          <p:cNvSpPr txBox="1"/>
          <p:nvPr/>
        </p:nvSpPr>
        <p:spPr>
          <a:xfrm>
            <a:off x="3851920" y="692696"/>
            <a:ext cx="5004556" cy="553998"/>
          </a:xfrm>
          <a:prstGeom prst="rect">
            <a:avLst/>
          </a:prstGeom>
          <a:noFill/>
        </p:spPr>
        <p:txBody>
          <a:bodyPr wrap="square" rtlCol="0">
            <a:spAutoFit/>
          </a:bodyPr>
          <a:lstStyle/>
          <a:p>
            <a:pPr algn="ctr"/>
            <a:r>
              <a:rPr lang="it-IT" sz="3000" dirty="0">
                <a:solidFill>
                  <a:srgbClr val="FF0000"/>
                </a:solidFill>
                <a:cs typeface="Arial" panose="020B0604020202020204" pitchFamily="34" charset="0"/>
              </a:rPr>
              <a:t>Teoria atomica di Dalton:</a:t>
            </a:r>
          </a:p>
        </p:txBody>
      </p:sp>
      <p:sp>
        <p:nvSpPr>
          <p:cNvPr id="15" name="CasellaDiTesto 14"/>
          <p:cNvSpPr txBox="1"/>
          <p:nvPr/>
        </p:nvSpPr>
        <p:spPr>
          <a:xfrm>
            <a:off x="3851920" y="1226963"/>
            <a:ext cx="5040560" cy="1477328"/>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cs typeface="Arial" panose="020B0604020202020204" pitchFamily="34" charset="0"/>
              </a:rPr>
              <a:t>tutti gli elementi chimici sono costituiti da particelle molto piccole dette </a:t>
            </a:r>
            <a:r>
              <a:rPr lang="it-IT" sz="3000" i="1" dirty="0">
                <a:solidFill>
                  <a:srgbClr val="FF0000"/>
                </a:solidFill>
                <a:cs typeface="Arial" panose="020B0604020202020204" pitchFamily="34" charset="0"/>
              </a:rPr>
              <a:t>atomi</a:t>
            </a:r>
            <a:endParaRPr lang="it-IT" sz="3000" dirty="0">
              <a:cs typeface="Arial" panose="020B0604020202020204" pitchFamily="34" charset="0"/>
            </a:endParaRPr>
          </a:p>
        </p:txBody>
      </p:sp>
      <p:sp>
        <p:nvSpPr>
          <p:cNvPr id="16" name="CasellaDiTesto 15"/>
          <p:cNvSpPr txBox="1"/>
          <p:nvPr/>
        </p:nvSpPr>
        <p:spPr>
          <a:xfrm>
            <a:off x="3851920" y="2684560"/>
            <a:ext cx="5040560" cy="1015663"/>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cs typeface="Arial" panose="020B0604020202020204" pitchFamily="34" charset="0"/>
              </a:rPr>
              <a:t>gli atomi di un dato elemento sono tutti </a:t>
            </a:r>
            <a:r>
              <a:rPr lang="it-IT" sz="3000" dirty="0">
                <a:solidFill>
                  <a:srgbClr val="FF0000"/>
                </a:solidFill>
                <a:cs typeface="Arial" panose="020B0604020202020204" pitchFamily="34" charset="0"/>
              </a:rPr>
              <a:t>identici</a:t>
            </a:r>
            <a:r>
              <a:rPr lang="it-IT" sz="3000" dirty="0">
                <a:cs typeface="Arial" panose="020B0604020202020204" pitchFamily="34" charset="0"/>
              </a:rPr>
              <a:t> fra di loro</a:t>
            </a:r>
          </a:p>
        </p:txBody>
      </p:sp>
      <p:sp>
        <p:nvSpPr>
          <p:cNvPr id="17" name="CasellaDiTesto 16"/>
          <p:cNvSpPr txBox="1"/>
          <p:nvPr/>
        </p:nvSpPr>
        <p:spPr>
          <a:xfrm>
            <a:off x="3851920" y="3680492"/>
            <a:ext cx="5040560" cy="1015663"/>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cs typeface="Arial" panose="020B0604020202020204" pitchFamily="34" charset="0"/>
              </a:rPr>
              <a:t>gli atomi </a:t>
            </a:r>
            <a:r>
              <a:rPr lang="it-IT" sz="3000" dirty="0">
                <a:solidFill>
                  <a:srgbClr val="FF0000"/>
                </a:solidFill>
                <a:cs typeface="Arial" panose="020B0604020202020204" pitchFamily="34" charset="0"/>
              </a:rPr>
              <a:t>non</a:t>
            </a:r>
            <a:r>
              <a:rPr lang="it-IT" sz="3000" dirty="0">
                <a:cs typeface="Arial" panose="020B0604020202020204" pitchFamily="34" charset="0"/>
              </a:rPr>
              <a:t> possono essere </a:t>
            </a:r>
            <a:r>
              <a:rPr lang="it-IT" sz="3000" dirty="0">
                <a:solidFill>
                  <a:srgbClr val="FF0000"/>
                </a:solidFill>
                <a:cs typeface="Arial" panose="020B0604020202020204" pitchFamily="34" charset="0"/>
              </a:rPr>
              <a:t>creati</a:t>
            </a:r>
            <a:r>
              <a:rPr lang="it-IT" sz="3000" dirty="0">
                <a:cs typeface="Arial" panose="020B0604020202020204" pitchFamily="34" charset="0"/>
              </a:rPr>
              <a:t>,</a:t>
            </a:r>
            <a:r>
              <a:rPr lang="it-IT" sz="3000" dirty="0">
                <a:solidFill>
                  <a:srgbClr val="FF0000"/>
                </a:solidFill>
                <a:cs typeface="Arial" panose="020B0604020202020204" pitchFamily="34" charset="0"/>
              </a:rPr>
              <a:t> distrutti </a:t>
            </a:r>
            <a:r>
              <a:rPr lang="it-IT" sz="3000" dirty="0">
                <a:cs typeface="Arial" panose="020B0604020202020204" pitchFamily="34" charset="0"/>
              </a:rPr>
              <a:t>o</a:t>
            </a:r>
            <a:r>
              <a:rPr lang="it-IT" sz="3000" dirty="0">
                <a:solidFill>
                  <a:srgbClr val="FF0000"/>
                </a:solidFill>
                <a:cs typeface="Arial" panose="020B0604020202020204" pitchFamily="34" charset="0"/>
              </a:rPr>
              <a:t> suddivisi</a:t>
            </a:r>
            <a:endParaRPr lang="it-IT" sz="3000" dirty="0">
              <a:cs typeface="Arial" panose="020B0604020202020204" pitchFamily="34" charset="0"/>
            </a:endParaRPr>
          </a:p>
        </p:txBody>
      </p:sp>
      <p:sp>
        <p:nvSpPr>
          <p:cNvPr id="18" name="CasellaDiTesto 17"/>
          <p:cNvSpPr txBox="1"/>
          <p:nvPr/>
        </p:nvSpPr>
        <p:spPr>
          <a:xfrm>
            <a:off x="3851920" y="4676424"/>
            <a:ext cx="5040560" cy="1477328"/>
          </a:xfrm>
          <a:prstGeom prst="rect">
            <a:avLst/>
          </a:prstGeom>
          <a:noFill/>
        </p:spPr>
        <p:txBody>
          <a:bodyPr wrap="square" rtlCol="0">
            <a:spAutoFit/>
          </a:bodyPr>
          <a:lstStyle/>
          <a:p>
            <a:pPr marL="266700" indent="-266700" algn="just">
              <a:buFont typeface="Calibri" panose="020F0502020204030204" pitchFamily="34" charset="0"/>
              <a:buChar char="−"/>
            </a:pPr>
            <a:r>
              <a:rPr lang="it-IT" sz="3000" dirty="0">
                <a:cs typeface="Arial" panose="020B0604020202020204" pitchFamily="34" charset="0"/>
              </a:rPr>
              <a:t>gli atomi si possono </a:t>
            </a:r>
            <a:r>
              <a:rPr lang="it-IT" sz="3000" dirty="0">
                <a:solidFill>
                  <a:srgbClr val="FF0000"/>
                </a:solidFill>
                <a:cs typeface="Arial" panose="020B0604020202020204" pitchFamily="34" charset="0"/>
              </a:rPr>
              <a:t>separare</a:t>
            </a:r>
            <a:r>
              <a:rPr lang="it-IT" sz="3000" dirty="0">
                <a:cs typeface="Arial" panose="020B0604020202020204" pitchFamily="34" charset="0"/>
              </a:rPr>
              <a:t> </a:t>
            </a:r>
            <a:r>
              <a:rPr lang="it-IT" sz="3000" dirty="0">
                <a:solidFill>
                  <a:srgbClr val="FF0000"/>
                </a:solidFill>
                <a:cs typeface="Arial" panose="020B0604020202020204" pitchFamily="34" charset="0"/>
              </a:rPr>
              <a:t>combinare</a:t>
            </a:r>
            <a:r>
              <a:rPr lang="it-IT" sz="3000" dirty="0">
                <a:cs typeface="Arial" panose="020B0604020202020204" pitchFamily="34" charset="0"/>
              </a:rPr>
              <a:t> e </a:t>
            </a:r>
            <a:r>
              <a:rPr lang="it-IT" sz="3000" dirty="0" err="1">
                <a:solidFill>
                  <a:srgbClr val="FF0000"/>
                </a:solidFill>
                <a:cs typeface="Arial" panose="020B0604020202020204" pitchFamily="34" charset="0"/>
              </a:rPr>
              <a:t>riarrangiare</a:t>
            </a:r>
            <a:endParaRPr lang="it-IT" sz="3000" dirty="0">
              <a:solidFill>
                <a:srgbClr val="FF0000"/>
              </a:solidFill>
              <a:cs typeface="Arial" panose="020B0604020202020204" pitchFamily="34" charset="0"/>
            </a:endParaRPr>
          </a:p>
          <a:p>
            <a:pPr marL="266700" algn="just"/>
            <a:r>
              <a:rPr lang="it-IT" sz="3000" dirty="0">
                <a:cs typeface="Arial" panose="020B0604020202020204" pitchFamily="34" charset="0"/>
              </a:rPr>
              <a:t>nei vari composti chimici</a:t>
            </a:r>
          </a:p>
        </p:txBody>
      </p:sp>
    </p:spTree>
    <p:extLst>
      <p:ext uri="{BB962C8B-B14F-4D97-AF65-F5344CB8AC3E}">
        <p14:creationId xmlns:p14="http://schemas.microsoft.com/office/powerpoint/2010/main" val="32414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4" grpId="0" animBg="1"/>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737"/>
            <a:ext cx="8640960" cy="769441"/>
          </a:xfrm>
        </p:spPr>
        <p:txBody>
          <a:bodyPr>
            <a:spAutoFit/>
          </a:bodyPr>
          <a:lstStyle/>
          <a:p>
            <a:r>
              <a:rPr lang="it-IT" dirty="0"/>
              <a:t>Il moto Browniano</a:t>
            </a:r>
          </a:p>
        </p:txBody>
      </p:sp>
      <p:sp>
        <p:nvSpPr>
          <p:cNvPr id="12" name="CasellaDiTesto 11"/>
          <p:cNvSpPr txBox="1"/>
          <p:nvPr/>
        </p:nvSpPr>
        <p:spPr>
          <a:xfrm>
            <a:off x="0" y="2676810"/>
            <a:ext cx="5004048" cy="2400657"/>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solidFill>
                  <a:srgbClr val="FF0000"/>
                </a:solidFill>
                <a:cs typeface="Arial" panose="020B0604020202020204" pitchFamily="34" charset="0"/>
              </a:rPr>
              <a:t>1905</a:t>
            </a:r>
            <a:r>
              <a:rPr lang="it-IT" sz="3000" dirty="0">
                <a:cs typeface="Arial" panose="020B0604020202020204" pitchFamily="34" charset="0"/>
              </a:rPr>
              <a:t>: nell’ </a:t>
            </a:r>
            <a:r>
              <a:rPr lang="it-IT" sz="3000" i="1" dirty="0" err="1">
                <a:cs typeface="Arial" panose="020B0604020202020204" pitchFamily="34" charset="0"/>
              </a:rPr>
              <a:t>annus</a:t>
            </a:r>
            <a:r>
              <a:rPr lang="it-IT" sz="3000" i="1" dirty="0">
                <a:cs typeface="Arial" panose="020B0604020202020204" pitchFamily="34" charset="0"/>
              </a:rPr>
              <a:t> </a:t>
            </a:r>
            <a:r>
              <a:rPr lang="it-IT" sz="3000" i="1" dirty="0" err="1">
                <a:cs typeface="Arial" panose="020B0604020202020204" pitchFamily="34" charset="0"/>
              </a:rPr>
              <a:t>mirabilis</a:t>
            </a:r>
            <a:r>
              <a:rPr lang="it-IT" sz="3000" i="1" dirty="0">
                <a:cs typeface="Arial" panose="020B0604020202020204" pitchFamily="34" charset="0"/>
              </a:rPr>
              <a:t> </a:t>
            </a:r>
            <a:r>
              <a:rPr lang="it-IT" sz="3000" dirty="0">
                <a:cs typeface="Arial" panose="020B0604020202020204" pitchFamily="34" charset="0"/>
              </a:rPr>
              <a:t>Einstein ne da spiegazione basata sull’esistenza di un </a:t>
            </a:r>
            <a:r>
              <a:rPr lang="it-IT" sz="3000" dirty="0">
                <a:solidFill>
                  <a:srgbClr val="FF0000"/>
                </a:solidFill>
                <a:cs typeface="Arial" panose="020B0604020202020204" pitchFamily="34" charset="0"/>
              </a:rPr>
              <a:t>numero finito</a:t>
            </a:r>
            <a:r>
              <a:rPr lang="it-IT" sz="3000" dirty="0">
                <a:cs typeface="Arial" panose="020B0604020202020204" pitchFamily="34" charset="0"/>
              </a:rPr>
              <a:t> di particelle di dimensione non infinitesima</a:t>
            </a:r>
            <a:endParaRPr lang="it-IT" sz="3000" dirty="0">
              <a:cs typeface="Courier New"/>
            </a:endParaRPr>
          </a:p>
        </p:txBody>
      </p:sp>
      <p:sp>
        <p:nvSpPr>
          <p:cNvPr id="13" name="CasellaDiTesto 12"/>
          <p:cNvSpPr txBox="1"/>
          <p:nvPr/>
        </p:nvSpPr>
        <p:spPr>
          <a:xfrm>
            <a:off x="1" y="5077633"/>
            <a:ext cx="8892478" cy="1015663"/>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cs typeface="Courier New"/>
              </a:rPr>
              <a:t>1908: verifica sperimentale della teoria di Einstein e misura del </a:t>
            </a:r>
            <a:r>
              <a:rPr lang="it-IT" sz="3000" i="1" dirty="0">
                <a:solidFill>
                  <a:srgbClr val="FF0000"/>
                </a:solidFill>
                <a:cs typeface="Courier New"/>
              </a:rPr>
              <a:t>numero di Avogadro</a:t>
            </a:r>
            <a:r>
              <a:rPr lang="it-IT" sz="3000" i="1" dirty="0">
                <a:cs typeface="Courier New"/>
              </a:rPr>
              <a:t> </a:t>
            </a:r>
            <a:r>
              <a:rPr lang="it-IT" sz="3000" dirty="0">
                <a:cs typeface="Courier New"/>
              </a:rPr>
              <a:t>da parte di </a:t>
            </a:r>
            <a:r>
              <a:rPr lang="it-IT" sz="3000" dirty="0" err="1">
                <a:cs typeface="Courier New"/>
              </a:rPr>
              <a:t>Perrin</a:t>
            </a:r>
            <a:endParaRPr lang="it-IT" sz="3000" dirty="0">
              <a:cs typeface="Courier New"/>
            </a:endParaRPr>
          </a:p>
        </p:txBody>
      </p:sp>
      <p:grpSp>
        <p:nvGrpSpPr>
          <p:cNvPr id="4" name="Gruppo 3"/>
          <p:cNvGrpSpPr/>
          <p:nvPr/>
        </p:nvGrpSpPr>
        <p:grpSpPr>
          <a:xfrm>
            <a:off x="0" y="737652"/>
            <a:ext cx="8892479" cy="4104456"/>
            <a:chOff x="0" y="692696"/>
            <a:chExt cx="8892479" cy="4104456"/>
          </a:xfrm>
        </p:grpSpPr>
        <p:sp>
          <p:nvSpPr>
            <p:cNvPr id="10" name="CasellaDiTesto 9"/>
            <p:cNvSpPr txBox="1"/>
            <p:nvPr/>
          </p:nvSpPr>
          <p:spPr>
            <a:xfrm>
              <a:off x="0" y="692696"/>
              <a:ext cx="5004048" cy="1938992"/>
            </a:xfrm>
            <a:prstGeom prst="rect">
              <a:avLst/>
            </a:prstGeom>
            <a:noFill/>
          </p:spPr>
          <p:txBody>
            <a:bodyPr wrap="square" rtlCol="0">
              <a:spAutoFit/>
            </a:bodyPr>
            <a:lstStyle/>
            <a:p>
              <a:pPr marL="273050" indent="-273050" algn="just">
                <a:buFont typeface="Calibri" panose="020F0502020204030204" pitchFamily="34" charset="0"/>
                <a:buChar char="−"/>
              </a:pPr>
              <a:r>
                <a:rPr lang="it-IT" sz="3000" dirty="0">
                  <a:cs typeface="Arial" panose="020B0604020202020204" pitchFamily="34" charset="0"/>
                </a:rPr>
                <a:t>1827: il botanico Brown osserva il </a:t>
              </a:r>
              <a:r>
                <a:rPr lang="it-IT" sz="3000" i="1" dirty="0">
                  <a:solidFill>
                    <a:srgbClr val="FF0000"/>
                  </a:solidFill>
                  <a:cs typeface="Arial" panose="020B0604020202020204" pitchFamily="34" charset="0"/>
                </a:rPr>
                <a:t>moto casuale </a:t>
              </a:r>
              <a:r>
                <a:rPr lang="it-IT" sz="3000" dirty="0">
                  <a:cs typeface="Arial" panose="020B0604020202020204" pitchFamily="34" charset="0"/>
                </a:rPr>
                <a:t>di granuli di polline nell’acqua stagnante</a:t>
              </a:r>
            </a:p>
          </p:txBody>
        </p:sp>
        <p:pic>
          <p:nvPicPr>
            <p:cNvPr id="1026" name="Picture 2" descr="C:\Users\Administrator\Google Drive\Scuola Cardano\16_17 Pieve\Tonelli\Conferenza\brownian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80729"/>
              <a:ext cx="3816423" cy="38164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egnaposto data 4"/>
          <p:cNvSpPr>
            <a:spLocks noGrp="1"/>
          </p:cNvSpPr>
          <p:nvPr>
            <p:ph type="dt" sz="half" idx="10"/>
          </p:nvPr>
        </p:nvSpPr>
        <p:spPr>
          <a:xfrm>
            <a:off x="234993" y="6192688"/>
            <a:ext cx="2104759" cy="548680"/>
          </a:xfrm>
        </p:spPr>
        <p:txBody>
          <a:bodyPr/>
          <a:lstStyle/>
          <a:p>
            <a:r>
              <a:rPr lang="it-IT"/>
              <a:t>Pieve di Soligo, Auditorium Battistella Moccia, 16/02/2017</a:t>
            </a:r>
            <a:endParaRPr lang="it-IT" dirty="0"/>
          </a:p>
        </p:txBody>
      </p:sp>
      <p:sp>
        <p:nvSpPr>
          <p:cNvPr id="6" name="Segnaposto piè di pagina 5"/>
          <p:cNvSpPr>
            <a:spLocks noGrp="1"/>
          </p:cNvSpPr>
          <p:nvPr>
            <p:ph type="ftr" sz="quarter" idx="11"/>
          </p:nvPr>
        </p:nvSpPr>
        <p:spPr>
          <a:xfrm>
            <a:off x="3131840" y="6192688"/>
            <a:ext cx="2895600" cy="548680"/>
          </a:xfrm>
        </p:spPr>
        <p:txBody>
          <a:bodyPr/>
          <a:lstStyle/>
          <a:p>
            <a:r>
              <a:rPr lang="it-IT"/>
              <a:t>Prof. Francesco Maria Cardano</a:t>
            </a:r>
          </a:p>
          <a:p>
            <a:r>
              <a:rPr lang="it-IT"/>
              <a:t>Prof. Francesco Zampieri</a:t>
            </a:r>
          </a:p>
          <a:p>
            <a:r>
              <a:rPr lang="it-IT"/>
              <a:t>I.S.I.S.S. Marco Casagrande</a:t>
            </a:r>
            <a:endParaRPr lang="it-IT" dirty="0"/>
          </a:p>
        </p:txBody>
      </p:sp>
      <p:sp>
        <p:nvSpPr>
          <p:cNvPr id="7" name="Segnaposto numero diapositiva 6"/>
          <p:cNvSpPr>
            <a:spLocks noGrp="1"/>
          </p:cNvSpPr>
          <p:nvPr>
            <p:ph type="sldNum" sz="quarter" idx="12"/>
          </p:nvPr>
        </p:nvSpPr>
        <p:spPr>
          <a:xfrm>
            <a:off x="6012160" y="6192688"/>
            <a:ext cx="2880320" cy="548680"/>
          </a:xfrm>
        </p:spPr>
        <p:txBody>
          <a:bodyPr/>
          <a:lstStyle/>
          <a:p>
            <a:r>
              <a:rPr lang="it-IT" dirty="0"/>
              <a:t>La fisica delle particelle elementari</a:t>
            </a:r>
          </a:p>
          <a:p>
            <a:fld id="{E7A41E1B-4F70-4964-A407-84C68BE8251C}" type="slidenum">
              <a:rPr lang="it-IT" smtClean="0"/>
              <a:pPr/>
              <a:t>9</a:t>
            </a:fld>
            <a:endParaRPr lang="it-IT" dirty="0"/>
          </a:p>
        </p:txBody>
      </p:sp>
    </p:spTree>
    <p:extLst>
      <p:ext uri="{BB962C8B-B14F-4D97-AF65-F5344CB8AC3E}">
        <p14:creationId xmlns:p14="http://schemas.microsoft.com/office/powerpoint/2010/main" val="41101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10253</TotalTime>
  <Words>4955</Words>
  <Application>Microsoft Office PowerPoint</Application>
  <PresentationFormat>Presentazione su schermo (4:3)</PresentationFormat>
  <Paragraphs>612</Paragraphs>
  <Slides>43</Slides>
  <Notes>24</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43</vt:i4>
      </vt:variant>
    </vt:vector>
  </HeadingPairs>
  <TitlesOfParts>
    <vt:vector size="52" baseType="lpstr">
      <vt:lpstr>Arial</vt:lpstr>
      <vt:lpstr>Calibri</vt:lpstr>
      <vt:lpstr>Cambria Math</vt:lpstr>
      <vt:lpstr>Courier New</vt:lpstr>
      <vt:lpstr>Symbol</vt:lpstr>
      <vt:lpstr>Verdana</vt:lpstr>
      <vt:lpstr>Wingdings</vt:lpstr>
      <vt:lpstr>Tema di Office</vt:lpstr>
      <vt:lpstr>1_Tema di Office</vt:lpstr>
      <vt:lpstr>La fisica delle particelle elementari</vt:lpstr>
      <vt:lpstr>Sommario</vt:lpstr>
      <vt:lpstr>I Parte</vt:lpstr>
      <vt:lpstr>L’atomismo filosofico</vt:lpstr>
      <vt:lpstr>atomismo di Democrito</vt:lpstr>
      <vt:lpstr>una teoria valida!</vt:lpstr>
      <vt:lpstr>La teoria cinetica dei gas</vt:lpstr>
      <vt:lpstr>La teoria atomica in chimica</vt:lpstr>
      <vt:lpstr>Il moto Browniano</vt:lpstr>
      <vt:lpstr>L’elettrone</vt:lpstr>
      <vt:lpstr>Il modello atomico a panettone</vt:lpstr>
      <vt:lpstr>UN MODELLO ALLA PROVA!</vt:lpstr>
      <vt:lpstr>La radioattività</vt:lpstr>
      <vt:lpstr>Il nucleo e il modello planetario</vt:lpstr>
      <vt:lpstr>Le critiche al modello planetario</vt:lpstr>
      <vt:lpstr>NATURA DISCRETA dei livelli energetici</vt:lpstr>
      <vt:lpstr>alla ricerca di una spiegazione….</vt:lpstr>
      <vt:lpstr>Lo spettro di corpo nero</vt:lpstr>
      <vt:lpstr>La legge di Planck</vt:lpstr>
      <vt:lpstr>L’effetto fotoelettrico</vt:lpstr>
      <vt:lpstr>La spiegazione di Einstein e il fotone</vt:lpstr>
      <vt:lpstr>L’atomo di Bohr (1913)</vt:lpstr>
      <vt:lpstr>Conferma ed estensione del modello</vt:lpstr>
      <vt:lpstr>Il protone</vt:lpstr>
      <vt:lpstr>La relatività speciale</vt:lpstr>
      <vt:lpstr>Energia e misura della massa</vt:lpstr>
      <vt:lpstr>L’effetto Compton</vt:lpstr>
      <vt:lpstr>Le onde di materia di De Broglie</vt:lpstr>
      <vt:lpstr>L’equazione di Schrödinger (1926)</vt:lpstr>
      <vt:lpstr>La meccanica delle matrici</vt:lpstr>
      <vt:lpstr>Il principio di indeterminazione</vt:lpstr>
      <vt:lpstr>L’interpretazione di Copenhagen</vt:lpstr>
      <vt:lpstr>L’esperimento di Stern-Gerlach (1922)</vt:lpstr>
      <vt:lpstr>Lo spin</vt:lpstr>
      <vt:lpstr>L’equazione di Dirac (1928)</vt:lpstr>
      <vt:lpstr>L’antimateria e il positrone</vt:lpstr>
      <vt:lpstr>Il decadimento b</vt:lpstr>
      <vt:lpstr>Il neutrone</vt:lpstr>
      <vt:lpstr>Il neutrino di Pauli e la teoria di Fermi</vt:lpstr>
      <vt:lpstr>La teoria di Yukawa</vt:lpstr>
      <vt:lpstr>Il muone ed i leptoni</vt:lpstr>
      <vt:lpstr>Pioni, kaoni ed altri mesoni…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Administrator</dc:creator>
  <cp:lastModifiedBy>Francesco Zampieri</cp:lastModifiedBy>
  <cp:revision>1392</cp:revision>
  <dcterms:created xsi:type="dcterms:W3CDTF">2016-12-07T15:35:14Z</dcterms:created>
  <dcterms:modified xsi:type="dcterms:W3CDTF">2017-02-16T13:32:27Z</dcterms:modified>
</cp:coreProperties>
</file>